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7" r:id="rId5"/>
    <p:sldMasterId id="2147483699" r:id="rId6"/>
    <p:sldMasterId id="2147483716" r:id="rId7"/>
    <p:sldMasterId id="2147483766" r:id="rId8"/>
    <p:sldMasterId id="2147483797" r:id="rId9"/>
  </p:sldMasterIdLst>
  <p:notesMasterIdLst>
    <p:notesMasterId r:id="rId32"/>
  </p:notesMasterIdLst>
  <p:sldIdLst>
    <p:sldId id="278" r:id="rId10"/>
    <p:sldId id="279" r:id="rId11"/>
    <p:sldId id="294" r:id="rId12"/>
    <p:sldId id="3891" r:id="rId13"/>
    <p:sldId id="3846" r:id="rId14"/>
    <p:sldId id="3869" r:id="rId15"/>
    <p:sldId id="3892" r:id="rId16"/>
    <p:sldId id="296" r:id="rId17"/>
    <p:sldId id="295" r:id="rId18"/>
    <p:sldId id="3861" r:id="rId19"/>
    <p:sldId id="290" r:id="rId20"/>
    <p:sldId id="3872" r:id="rId21"/>
    <p:sldId id="3836" r:id="rId22"/>
    <p:sldId id="297" r:id="rId23"/>
    <p:sldId id="292" r:id="rId24"/>
    <p:sldId id="281" r:id="rId25"/>
    <p:sldId id="3887" r:id="rId26"/>
    <p:sldId id="3889" r:id="rId27"/>
    <p:sldId id="291" r:id="rId28"/>
    <p:sldId id="3867" r:id="rId29"/>
    <p:sldId id="3885" r:id="rId30"/>
    <p:sldId id="3865" r:id="rId3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202C8F"/>
    <a:srgbClr val="FDFBF6"/>
    <a:srgbClr val="AAC4E9"/>
    <a:srgbClr val="F5CDCE"/>
    <a:srgbClr val="DF8C8C"/>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BE4DE2-C48F-19A6-0AFE-1DC12D352292}" v="2" dt="2025-09-04T01:52:38.997"/>
    <p1510:client id="{AE6DB383-C3BC-AF33-6127-952940B5636A}" v="2" dt="2025-09-03T22:43:08.577"/>
    <p1510:client id="{BDE66A6F-11EC-4EB4-953D-9C2063EE1679}" v="188" dt="2025-09-04T22:11:13.298"/>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11" d="100"/>
          <a:sy n="111" d="100"/>
        </p:scale>
        <p:origin x="594" y="9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dgm:spPr>
        <a:solidFill>
          <a:schemeClr val="accent2"/>
        </a:solidFill>
      </dgm:spPr>
      <dgm:t>
        <a:bodyPr/>
        <a:lstStyle/>
        <a:p>
          <a:r>
            <a:rPr lang="en-US" dirty="0"/>
            <a:t>Engage community and support students’ social, emotional, &amp; learning needs</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3D77A2C2-3E87-468E-9F41-0580EB050146}">
      <dgm:prSet phldrT="[Text]"/>
      <dgm:spPr>
        <a:solidFill>
          <a:schemeClr val="accent6"/>
        </a:solidFill>
      </dgm:spPr>
      <dgm:t>
        <a:bodyPr/>
        <a:lstStyle/>
        <a:p>
          <a:r>
            <a:rPr lang="en-US" dirty="0"/>
            <a:t>Increase the number of students that are not chronically absent by 5% and increase family engagement</a:t>
          </a:r>
        </a:p>
      </dgm:t>
    </dgm:pt>
    <dgm:pt modelId="{2BFFFBA4-8A94-4577-81F6-C8858EB7A5C6}" type="parTrans" cxnId="{A3A0796E-FDB5-42A7-B784-1B89FE5D650B}">
      <dgm:prSet/>
      <dgm:spPr/>
      <dgm:t>
        <a:bodyPr/>
        <a:lstStyle/>
        <a:p>
          <a:endParaRPr lang="en-US"/>
        </a:p>
      </dgm:t>
    </dgm:pt>
    <dgm:pt modelId="{CCE19885-822D-4FC2-938E-A85B1791BAA4}" type="sibTrans" cxnId="{A3A0796E-FDB5-42A7-B784-1B89FE5D650B}">
      <dgm:prSet/>
      <dgm:spPr/>
      <dgm:t>
        <a:bodyPr/>
        <a:lstStyle/>
        <a:p>
          <a:endParaRPr lang="en-US"/>
        </a:p>
      </dgm:t>
    </dgm:pt>
    <dgm:pt modelId="{6E982165-ABFB-4203-BE05-C8FF58A35896}">
      <dgm:prSet phldrT="[Text]"/>
      <dgm:spPr>
        <a:solidFill>
          <a:schemeClr val="accent4"/>
        </a:solidFill>
      </dgm:spPr>
      <dgm:t>
        <a:bodyPr/>
        <a:lstStyle/>
        <a:p>
          <a:r>
            <a:rPr lang="en-US" dirty="0"/>
            <a:t>Decreased student absences</a:t>
          </a:r>
        </a:p>
        <a:p>
          <a:r>
            <a:rPr lang="en-US" dirty="0"/>
            <a:t>Increased family engagement and participation in student learning experiences and family events</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pt>
    <dgm:pt modelId="{D61C3C11-0882-4EAF-ABF8-532F091DF920}" type="pres">
      <dgm:prSet presAssocID="{807CD5DA-DA2C-4E6F-9427-65727179A0E1}" presName="sibTrans" presStyleLbl="sibTrans2D1" presStyleIdx="0" presStyleCnt="2"/>
      <dgm:spPr/>
    </dgm:pt>
    <dgm:pt modelId="{9B94C8F1-B156-4B91-9608-A2C0B923EBD7}" type="pres">
      <dgm:prSet presAssocID="{807CD5DA-DA2C-4E6F-9427-65727179A0E1}" presName="connectorText" presStyleLbl="sibTrans2D1" presStyleIdx="0" presStyleCnt="2"/>
      <dgm:spPr/>
    </dgm:pt>
    <dgm:pt modelId="{810413E1-B41A-4A73-99A1-F0B366F6CDE2}" type="pres">
      <dgm:prSet presAssocID="{3D77A2C2-3E87-468E-9F41-0580EB050146}" presName="node" presStyleLbl="node1" presStyleIdx="1" presStyleCnt="3">
        <dgm:presLayoutVars>
          <dgm:bulletEnabled val="1"/>
        </dgm:presLayoutVars>
      </dgm:prSet>
      <dgm:spPr/>
    </dgm:pt>
    <dgm:pt modelId="{EB37E565-04CD-4728-8780-80F51E812A81}" type="pres">
      <dgm:prSet presAssocID="{CCE19885-822D-4FC2-938E-A85B1791BAA4}" presName="sibTrans" presStyleLbl="sibTrans2D1" presStyleIdx="1" presStyleCnt="2"/>
      <dgm:spPr/>
    </dgm:pt>
    <dgm:pt modelId="{2EF027DA-4FC5-4549-82BA-5C3B59D1AE35}" type="pres">
      <dgm:prSet presAssocID="{CCE19885-822D-4FC2-938E-A85B1791BAA4}" presName="connectorText" presStyleLbl="sibTrans2D1" presStyleIdx="1" presStyleCnt="2"/>
      <dgm:spPr/>
    </dgm:pt>
    <dgm:pt modelId="{E9CF8C3A-61B4-4C28-BC4D-7FA17CF858A9}" type="pres">
      <dgm:prSet presAssocID="{6E982165-ABFB-4203-BE05-C8FF58A35896}" presName="node" presStyleLbl="node1" presStyleIdx="2" presStyleCnt="3">
        <dgm:presLayoutVars>
          <dgm:bulletEnabled val="1"/>
        </dgm:presLayoutVars>
      </dgm:prSet>
      <dgm:spPr/>
    </dgm:pt>
  </dgm:ptLst>
  <dgm:cxnLst>
    <dgm:cxn modelId="{01B9F802-EE51-490B-B876-381B1EDBCFD7}" srcId="{712D917E-FE20-4723-9C09-CE56F00CBC3C}" destId="{6E982165-ABFB-4203-BE05-C8FF58A35896}" srcOrd="2" destOrd="0" parTransId="{DC718CE2-EFDE-4D6A-AD02-517ACC6D911E}" sibTransId="{9474F23F-25D7-43A6-9C27-A8C969BB720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F08B138F-CDDB-49DB-9243-FF3CB6B46A0C}" type="presOf" srcId="{3D77A2C2-3E87-468E-9F41-0580EB050146}" destId="{810413E1-B41A-4A73-99A1-F0B366F6CDE2}"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87BF8DB0-F55D-4721-9239-ECF06DB7B839}" type="presOf" srcId="{6E982165-ABFB-4203-BE05-C8FF58A35896}" destId="{E9CF8C3A-61B4-4C28-BC4D-7FA17CF858A9}" srcOrd="0" destOrd="0" presId="urn:microsoft.com/office/officeart/2005/8/layout/process1"/>
    <dgm:cxn modelId="{86D652DC-5E87-4C4B-9BEB-9FF38370DBBC}" type="presOf" srcId="{CCE19885-822D-4FC2-938E-A85B1791BAA4}" destId="{EB37E565-04CD-4728-8780-80F51E812A81}"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dgm:spPr>
        <a:solidFill>
          <a:schemeClr val="accent2"/>
        </a:solidFill>
      </dgm:spPr>
      <dgm:t>
        <a:bodyPr/>
        <a:lstStyle/>
        <a:p>
          <a:r>
            <a:rPr lang="en-US" dirty="0"/>
            <a:t>Implement rigorous instruction, for mastery, in core content areas and STEM </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3D77A2C2-3E87-468E-9F41-0580EB050146}">
      <dgm:prSet phldrT="[Text]"/>
      <dgm:spPr>
        <a:solidFill>
          <a:schemeClr val="accent6"/>
        </a:solidFill>
      </dgm:spPr>
      <dgm:t>
        <a:bodyPr/>
        <a:lstStyle/>
        <a:p>
          <a:r>
            <a:rPr lang="en-US" dirty="0"/>
            <a:t>GMAS proficiency increase by 5% in ELA &amp; Science, 6% increase in Math </a:t>
          </a:r>
        </a:p>
      </dgm:t>
    </dgm:pt>
    <dgm:pt modelId="{2BFFFBA4-8A94-4577-81F6-C8858EB7A5C6}" type="parTrans" cxnId="{A3A0796E-FDB5-42A7-B784-1B89FE5D650B}">
      <dgm:prSet/>
      <dgm:spPr/>
      <dgm:t>
        <a:bodyPr/>
        <a:lstStyle/>
        <a:p>
          <a:endParaRPr lang="en-US"/>
        </a:p>
      </dgm:t>
    </dgm:pt>
    <dgm:pt modelId="{CCE19885-822D-4FC2-938E-A85B1791BAA4}" type="sibTrans" cxnId="{A3A0796E-FDB5-42A7-B784-1B89FE5D650B}">
      <dgm:prSet/>
      <dgm:spPr/>
      <dgm:t>
        <a:bodyPr/>
        <a:lstStyle/>
        <a:p>
          <a:endParaRPr lang="en-US"/>
        </a:p>
      </dgm:t>
    </dgm:pt>
    <dgm:pt modelId="{6E982165-ABFB-4203-BE05-C8FF58A35896}">
      <dgm:prSet phldrT="[Text]"/>
      <dgm:spPr>
        <a:solidFill>
          <a:schemeClr val="accent4"/>
        </a:solidFill>
      </dgm:spPr>
      <dgm:t>
        <a:bodyPr/>
        <a:lstStyle/>
        <a:p>
          <a:r>
            <a:rPr lang="en-US" dirty="0"/>
            <a:t>Student mastery on school-based common assessments</a:t>
          </a:r>
        </a:p>
        <a:p>
          <a:r>
            <a:rPr lang="en-US" dirty="0"/>
            <a:t>Increased MAP growth</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pt>
    <dgm:pt modelId="{D61C3C11-0882-4EAF-ABF8-532F091DF920}" type="pres">
      <dgm:prSet presAssocID="{807CD5DA-DA2C-4E6F-9427-65727179A0E1}" presName="sibTrans" presStyleLbl="sibTrans2D1" presStyleIdx="0" presStyleCnt="2"/>
      <dgm:spPr/>
    </dgm:pt>
    <dgm:pt modelId="{9B94C8F1-B156-4B91-9608-A2C0B923EBD7}" type="pres">
      <dgm:prSet presAssocID="{807CD5DA-DA2C-4E6F-9427-65727179A0E1}" presName="connectorText" presStyleLbl="sibTrans2D1" presStyleIdx="0" presStyleCnt="2"/>
      <dgm:spPr/>
    </dgm:pt>
    <dgm:pt modelId="{810413E1-B41A-4A73-99A1-F0B366F6CDE2}" type="pres">
      <dgm:prSet presAssocID="{3D77A2C2-3E87-468E-9F41-0580EB050146}" presName="node" presStyleLbl="node1" presStyleIdx="1" presStyleCnt="3">
        <dgm:presLayoutVars>
          <dgm:bulletEnabled val="1"/>
        </dgm:presLayoutVars>
      </dgm:prSet>
      <dgm:spPr/>
    </dgm:pt>
    <dgm:pt modelId="{EB37E565-04CD-4728-8780-80F51E812A81}" type="pres">
      <dgm:prSet presAssocID="{CCE19885-822D-4FC2-938E-A85B1791BAA4}" presName="sibTrans" presStyleLbl="sibTrans2D1" presStyleIdx="1" presStyleCnt="2"/>
      <dgm:spPr/>
    </dgm:pt>
    <dgm:pt modelId="{2EF027DA-4FC5-4549-82BA-5C3B59D1AE35}" type="pres">
      <dgm:prSet presAssocID="{CCE19885-822D-4FC2-938E-A85B1791BAA4}" presName="connectorText" presStyleLbl="sibTrans2D1" presStyleIdx="1" presStyleCnt="2"/>
      <dgm:spPr/>
    </dgm:pt>
    <dgm:pt modelId="{E9CF8C3A-61B4-4C28-BC4D-7FA17CF858A9}" type="pres">
      <dgm:prSet presAssocID="{6E982165-ABFB-4203-BE05-C8FF58A35896}" presName="node" presStyleLbl="node1" presStyleIdx="2" presStyleCnt="3">
        <dgm:presLayoutVars>
          <dgm:bulletEnabled val="1"/>
        </dgm:presLayoutVars>
      </dgm:prSet>
      <dgm:spPr/>
    </dgm:pt>
  </dgm:ptLst>
  <dgm:cxnLst>
    <dgm:cxn modelId="{01B9F802-EE51-490B-B876-381B1EDBCFD7}" srcId="{712D917E-FE20-4723-9C09-CE56F00CBC3C}" destId="{6E982165-ABFB-4203-BE05-C8FF58A35896}" srcOrd="2" destOrd="0" parTransId="{DC718CE2-EFDE-4D6A-AD02-517ACC6D911E}" sibTransId="{9474F23F-25D7-43A6-9C27-A8C969BB720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F08B138F-CDDB-49DB-9243-FF3CB6B46A0C}" type="presOf" srcId="{3D77A2C2-3E87-468E-9F41-0580EB050146}" destId="{810413E1-B41A-4A73-99A1-F0B366F6CDE2}"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87BF8DB0-F55D-4721-9239-ECF06DB7B839}" type="presOf" srcId="{6E982165-ABFB-4203-BE05-C8FF58A35896}" destId="{E9CF8C3A-61B4-4C28-BC4D-7FA17CF858A9}" srcOrd="0" destOrd="0" presId="urn:microsoft.com/office/officeart/2005/8/layout/process1"/>
    <dgm:cxn modelId="{86D652DC-5E87-4C4B-9BEB-9FF38370DBBC}" type="presOf" srcId="{CCE19885-822D-4FC2-938E-A85B1791BAA4}" destId="{EB37E565-04CD-4728-8780-80F51E812A81}"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dgm:spPr>
        <a:solidFill>
          <a:schemeClr val="accent2"/>
        </a:solidFill>
      </dgm:spPr>
      <dgm:t>
        <a:bodyPr/>
        <a:lstStyle/>
        <a:p>
          <a:r>
            <a:rPr lang="en-US" dirty="0"/>
            <a:t>Ensure systems and resources support core content areas and STEM</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6E982165-ABFB-4203-BE05-C8FF58A35896}">
      <dgm:prSet phldrT="[Text]" custT="1"/>
      <dgm:spPr>
        <a:solidFill>
          <a:schemeClr val="accent4"/>
        </a:solidFill>
      </dgm:spPr>
      <dgm:t>
        <a:bodyPr/>
        <a:lstStyle/>
        <a:p>
          <a:r>
            <a:rPr lang="en-US" sz="1600" dirty="0"/>
            <a:t>Student mastery on </a:t>
          </a:r>
          <a:r>
            <a:rPr lang="en-US" sz="1500" dirty="0"/>
            <a:t>school-based common assessments</a:t>
          </a:r>
        </a:p>
        <a:p>
          <a:r>
            <a:rPr lang="en-US" sz="1500" dirty="0"/>
            <a:t>Increased MAP growth</a:t>
          </a:r>
        </a:p>
        <a:p>
          <a:r>
            <a:rPr lang="en-US" sz="1500" dirty="0"/>
            <a:t>Teacher participation in professional learning and coaching</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75C45E6C-FC1A-4455-9778-2D49009AE4BD}">
      <dgm:prSet/>
      <dgm:spPr/>
      <dgm:t>
        <a:bodyPr/>
        <a:lstStyle/>
        <a:p>
          <a:r>
            <a:rPr lang="en-US"/>
            <a:t>GMAS proficiency increase by 5% in ELA &amp; Science, 6% increase in Math </a:t>
          </a:r>
          <a:endParaRPr lang="en-US" dirty="0"/>
        </a:p>
      </dgm:t>
    </dgm:pt>
    <dgm:pt modelId="{C5D0321C-D898-495C-8636-963C0DC0FF72}" type="parTrans" cxnId="{21EF0A49-928A-4CC2-8EB9-55291B114489}">
      <dgm:prSet/>
      <dgm:spPr/>
      <dgm:t>
        <a:bodyPr/>
        <a:lstStyle/>
        <a:p>
          <a:endParaRPr lang="en-US"/>
        </a:p>
      </dgm:t>
    </dgm:pt>
    <dgm:pt modelId="{53896349-0545-42CC-A9BD-799DE01AEC20}" type="sibTrans" cxnId="{21EF0A49-928A-4CC2-8EB9-55291B114489}">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pt>
    <dgm:pt modelId="{D61C3C11-0882-4EAF-ABF8-532F091DF920}" type="pres">
      <dgm:prSet presAssocID="{807CD5DA-DA2C-4E6F-9427-65727179A0E1}" presName="sibTrans" presStyleLbl="sibTrans2D1" presStyleIdx="0" presStyleCnt="2"/>
      <dgm:spPr/>
    </dgm:pt>
    <dgm:pt modelId="{9B94C8F1-B156-4B91-9608-A2C0B923EBD7}" type="pres">
      <dgm:prSet presAssocID="{807CD5DA-DA2C-4E6F-9427-65727179A0E1}" presName="connectorText" presStyleLbl="sibTrans2D1" presStyleIdx="0" presStyleCnt="2"/>
      <dgm:spPr/>
    </dgm:pt>
    <dgm:pt modelId="{2D5EFD46-9C9D-41B1-9A61-63EFE1DEFC0C}" type="pres">
      <dgm:prSet presAssocID="{75C45E6C-FC1A-4455-9778-2D49009AE4BD}" presName="node" presStyleLbl="node1" presStyleIdx="1" presStyleCnt="3">
        <dgm:presLayoutVars>
          <dgm:bulletEnabled val="1"/>
        </dgm:presLayoutVars>
      </dgm:prSet>
      <dgm:spPr/>
    </dgm:pt>
    <dgm:pt modelId="{43202A6A-20D5-4C49-85FF-D3AD37C804B6}" type="pres">
      <dgm:prSet presAssocID="{53896349-0545-42CC-A9BD-799DE01AEC20}" presName="sibTrans" presStyleLbl="sibTrans2D1" presStyleIdx="1" presStyleCnt="2"/>
      <dgm:spPr/>
    </dgm:pt>
    <dgm:pt modelId="{4BFED4D8-B558-4BC7-A169-FC48A1F93963}" type="pres">
      <dgm:prSet presAssocID="{53896349-0545-42CC-A9BD-799DE01AEC20}" presName="connectorText" presStyleLbl="sibTrans2D1" presStyleIdx="1" presStyleCnt="2"/>
      <dgm:spPr/>
    </dgm:pt>
    <dgm:pt modelId="{E9CF8C3A-61B4-4C28-BC4D-7FA17CF858A9}" type="pres">
      <dgm:prSet presAssocID="{6E982165-ABFB-4203-BE05-C8FF58A35896}" presName="node" presStyleLbl="node1" presStyleIdx="2" presStyleCnt="3">
        <dgm:presLayoutVars>
          <dgm:bulletEnabled val="1"/>
        </dgm:presLayoutVars>
      </dgm:prSet>
      <dgm:spPr/>
    </dgm:pt>
  </dgm:ptLst>
  <dgm:cxnLst>
    <dgm:cxn modelId="{01B9F802-EE51-490B-B876-381B1EDBCFD7}" srcId="{712D917E-FE20-4723-9C09-CE56F00CBC3C}" destId="{6E982165-ABFB-4203-BE05-C8FF58A35896}" srcOrd="2" destOrd="0" parTransId="{DC718CE2-EFDE-4D6A-AD02-517ACC6D911E}" sibTransId="{9474F23F-25D7-43A6-9C27-A8C969BB7201}"/>
    <dgm:cxn modelId="{D4E3B829-8D76-4B15-8B55-2BADA1269F14}" type="presOf" srcId="{807CD5DA-DA2C-4E6F-9427-65727179A0E1}" destId="{D61C3C11-0882-4EAF-ABF8-532F091DF920}" srcOrd="0" destOrd="0" presId="urn:microsoft.com/office/officeart/2005/8/layout/process1"/>
    <dgm:cxn modelId="{A7BBCC2B-CF41-4B86-9B9E-270AC0FB4524}" type="presOf" srcId="{53896349-0545-42CC-A9BD-799DE01AEC20}" destId="{4BFED4D8-B558-4BC7-A169-FC48A1F93963}" srcOrd="1" destOrd="0" presId="urn:microsoft.com/office/officeart/2005/8/layout/process1"/>
    <dgm:cxn modelId="{70527E34-3CFC-497F-A696-4BCBEC459218}" type="presOf" srcId="{75C45E6C-FC1A-4455-9778-2D49009AE4BD}" destId="{2D5EFD46-9C9D-41B1-9A61-63EFE1DEFC0C}"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21EF0A49-928A-4CC2-8EB9-55291B114489}" srcId="{712D917E-FE20-4723-9C09-CE56F00CBC3C}" destId="{75C45E6C-FC1A-4455-9778-2D49009AE4BD}" srcOrd="1" destOrd="0" parTransId="{C5D0321C-D898-495C-8636-963C0DC0FF72}" sibTransId="{53896349-0545-42CC-A9BD-799DE01AEC20}"/>
    <dgm:cxn modelId="{1527654B-5D62-422B-9AAC-AC01D40C211C}" type="presOf" srcId="{807CD5DA-DA2C-4E6F-9427-65727179A0E1}" destId="{9B94C8F1-B156-4B91-9608-A2C0B923EBD7}" srcOrd="1" destOrd="0" presId="urn:microsoft.com/office/officeart/2005/8/layout/process1"/>
    <dgm:cxn modelId="{00EDF49F-33AA-4234-8F2D-4AACA941F054}" type="presOf" srcId="{53896349-0545-42CC-A9BD-799DE01AEC20}" destId="{43202A6A-20D5-4C49-85FF-D3AD37C804B6}" srcOrd="0" destOrd="0" presId="urn:microsoft.com/office/officeart/2005/8/layout/process1"/>
    <dgm:cxn modelId="{87BF8DB0-F55D-4721-9239-ECF06DB7B839}" type="presOf" srcId="{6E982165-ABFB-4203-BE05-C8FF58A35896}" destId="{E9CF8C3A-61B4-4C28-BC4D-7FA17CF858A9}"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1455DF35-A0C4-4717-BB8C-F6B3062D3BDA}" type="presParOf" srcId="{BCD89D68-B621-4C4E-82D2-D44A43F22BD6}" destId="{2D5EFD46-9C9D-41B1-9A61-63EFE1DEFC0C}" srcOrd="2" destOrd="0" presId="urn:microsoft.com/office/officeart/2005/8/layout/process1"/>
    <dgm:cxn modelId="{171E6851-6167-45EB-B5D1-1EDA5E9C80B7}" type="presParOf" srcId="{BCD89D68-B621-4C4E-82D2-D44A43F22BD6}" destId="{43202A6A-20D5-4C49-85FF-D3AD37C804B6}" srcOrd="3" destOrd="0" presId="urn:microsoft.com/office/officeart/2005/8/layout/process1"/>
    <dgm:cxn modelId="{1218416A-7ACC-42BA-AB06-E9207F910DE5}" type="presParOf" srcId="{43202A6A-20D5-4C49-85FF-D3AD37C804B6}" destId="{4BFED4D8-B558-4BC7-A169-FC48A1F93963}"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dgm:spPr>
        <a:solidFill>
          <a:schemeClr val="accent2"/>
        </a:solidFill>
      </dgm:spPr>
      <dgm:t>
        <a:bodyPr/>
        <a:lstStyle/>
        <a:p>
          <a:r>
            <a:rPr lang="en-US" dirty="0"/>
            <a:t>Increase staff capacity and increase opportunities for staff engagement</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3D77A2C2-3E87-468E-9F41-0580EB050146}">
      <dgm:prSet phldrT="[Text]"/>
      <dgm:spPr>
        <a:solidFill>
          <a:schemeClr val="accent6"/>
        </a:solidFill>
      </dgm:spPr>
      <dgm:t>
        <a:bodyPr/>
        <a:lstStyle/>
        <a:p>
          <a:r>
            <a:rPr lang="en-US" dirty="0"/>
            <a:t>GMAS proficiency increase by 5% in ELA &amp; Science, 6% increase in Math </a:t>
          </a:r>
        </a:p>
      </dgm:t>
    </dgm:pt>
    <dgm:pt modelId="{2BFFFBA4-8A94-4577-81F6-C8858EB7A5C6}" type="parTrans" cxnId="{A3A0796E-FDB5-42A7-B784-1B89FE5D650B}">
      <dgm:prSet/>
      <dgm:spPr/>
      <dgm:t>
        <a:bodyPr/>
        <a:lstStyle/>
        <a:p>
          <a:endParaRPr lang="en-US"/>
        </a:p>
      </dgm:t>
    </dgm:pt>
    <dgm:pt modelId="{CCE19885-822D-4FC2-938E-A85B1791BAA4}" type="sibTrans" cxnId="{A3A0796E-FDB5-42A7-B784-1B89FE5D650B}">
      <dgm:prSet/>
      <dgm:spPr/>
      <dgm:t>
        <a:bodyPr/>
        <a:lstStyle/>
        <a:p>
          <a:endParaRPr lang="en-US"/>
        </a:p>
      </dgm:t>
    </dgm:pt>
    <dgm:pt modelId="{6E982165-ABFB-4203-BE05-C8FF58A35896}">
      <dgm:prSet phldrT="[Text]"/>
      <dgm:spPr>
        <a:solidFill>
          <a:schemeClr val="accent4"/>
        </a:solidFill>
      </dgm:spPr>
      <dgm:t>
        <a:bodyPr/>
        <a:lstStyle/>
        <a:p>
          <a:r>
            <a:rPr lang="en-US" dirty="0"/>
            <a:t>Student mastery on school-based common assessments</a:t>
          </a:r>
        </a:p>
        <a:p>
          <a:r>
            <a:rPr lang="en-US" dirty="0"/>
            <a:t>Increased MAP growth</a:t>
          </a:r>
        </a:p>
        <a:p>
          <a:r>
            <a:rPr lang="en-US" dirty="0"/>
            <a:t>Teacher participation in professional learning and coaching</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pt>
    <dgm:pt modelId="{D61C3C11-0882-4EAF-ABF8-532F091DF920}" type="pres">
      <dgm:prSet presAssocID="{807CD5DA-DA2C-4E6F-9427-65727179A0E1}" presName="sibTrans" presStyleLbl="sibTrans2D1" presStyleIdx="0" presStyleCnt="2"/>
      <dgm:spPr/>
    </dgm:pt>
    <dgm:pt modelId="{9B94C8F1-B156-4B91-9608-A2C0B923EBD7}" type="pres">
      <dgm:prSet presAssocID="{807CD5DA-DA2C-4E6F-9427-65727179A0E1}" presName="connectorText" presStyleLbl="sibTrans2D1" presStyleIdx="0" presStyleCnt="2"/>
      <dgm:spPr/>
    </dgm:pt>
    <dgm:pt modelId="{810413E1-B41A-4A73-99A1-F0B366F6CDE2}" type="pres">
      <dgm:prSet presAssocID="{3D77A2C2-3E87-468E-9F41-0580EB050146}" presName="node" presStyleLbl="node1" presStyleIdx="1" presStyleCnt="3">
        <dgm:presLayoutVars>
          <dgm:bulletEnabled val="1"/>
        </dgm:presLayoutVars>
      </dgm:prSet>
      <dgm:spPr/>
    </dgm:pt>
    <dgm:pt modelId="{EB37E565-04CD-4728-8780-80F51E812A81}" type="pres">
      <dgm:prSet presAssocID="{CCE19885-822D-4FC2-938E-A85B1791BAA4}" presName="sibTrans" presStyleLbl="sibTrans2D1" presStyleIdx="1" presStyleCnt="2"/>
      <dgm:spPr/>
    </dgm:pt>
    <dgm:pt modelId="{2EF027DA-4FC5-4549-82BA-5C3B59D1AE35}" type="pres">
      <dgm:prSet presAssocID="{CCE19885-822D-4FC2-938E-A85B1791BAA4}" presName="connectorText" presStyleLbl="sibTrans2D1" presStyleIdx="1" presStyleCnt="2"/>
      <dgm:spPr/>
    </dgm:pt>
    <dgm:pt modelId="{E9CF8C3A-61B4-4C28-BC4D-7FA17CF858A9}" type="pres">
      <dgm:prSet presAssocID="{6E982165-ABFB-4203-BE05-C8FF58A35896}" presName="node" presStyleLbl="node1" presStyleIdx="2" presStyleCnt="3">
        <dgm:presLayoutVars>
          <dgm:bulletEnabled val="1"/>
        </dgm:presLayoutVars>
      </dgm:prSet>
      <dgm:spPr/>
    </dgm:pt>
  </dgm:ptLst>
  <dgm:cxnLst>
    <dgm:cxn modelId="{01B9F802-EE51-490B-B876-381B1EDBCFD7}" srcId="{712D917E-FE20-4723-9C09-CE56F00CBC3C}" destId="{6E982165-ABFB-4203-BE05-C8FF58A35896}" srcOrd="2" destOrd="0" parTransId="{DC718CE2-EFDE-4D6A-AD02-517ACC6D911E}" sibTransId="{9474F23F-25D7-43A6-9C27-A8C969BB720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F08B138F-CDDB-49DB-9243-FF3CB6B46A0C}" type="presOf" srcId="{3D77A2C2-3E87-468E-9F41-0580EB050146}" destId="{810413E1-B41A-4A73-99A1-F0B366F6CDE2}"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87BF8DB0-F55D-4721-9239-ECF06DB7B839}" type="presOf" srcId="{6E982165-ABFB-4203-BE05-C8FF58A35896}" destId="{E9CF8C3A-61B4-4C28-BC4D-7FA17CF858A9}" srcOrd="0" destOrd="0" presId="urn:microsoft.com/office/officeart/2005/8/layout/process1"/>
    <dgm:cxn modelId="{86D652DC-5E87-4C4B-9BEB-9FF38370DBBC}" type="presOf" srcId="{CCE19885-822D-4FC2-938E-A85B1791BAA4}" destId="{EB37E565-04CD-4728-8780-80F51E812A81}"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dirty="0"/>
            <a:t>Fall 2021</a:t>
          </a:r>
        </a:p>
        <a:p>
          <a:r>
            <a:rPr lang="en-US" b="0" i="0" u="none" dirty="0"/>
            <a:t>GO Team Developed 2021-2025 Strategic Plan</a:t>
          </a:r>
          <a:endParaRPr lang="en-US"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endParaRPr lang="en-US" dirty="0"/>
        </a:p>
      </dgm:t>
    </dgm:pt>
    <dgm:pt modelId="{0F6BA1FB-59E5-4F16-A7B4-1533BB1F09E4}">
      <dgm:prSet/>
      <dgm:spPr>
        <a:solidFill>
          <a:schemeClr val="accent2">
            <a:lumMod val="20000"/>
            <a:lumOff val="80000"/>
            <a:alpha val="90000"/>
          </a:schemeClr>
        </a:solidFill>
        <a:ln>
          <a:noFill/>
        </a:ln>
      </dgm:spPr>
      <dgm:t>
        <a:bodyPr/>
        <a:lstStyle/>
        <a:p>
          <a:r>
            <a:rPr lang="en-US" b="1" i="0" u="sng" dirty="0"/>
            <a:t>Summer</a:t>
          </a:r>
        </a:p>
        <a:p>
          <a:r>
            <a:rPr lang="en-US" dirty="0"/>
            <a:t>School Leadership completed Needs Assessment and defined overarching needs</a:t>
          </a:r>
        </a:p>
        <a:p>
          <a:endParaRPr lang="en-US" dirty="0"/>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endParaRPr lang="en-US" dirty="0"/>
        </a:p>
      </dgm:t>
    </dgm:pt>
    <dgm:pt modelId="{1D096F01-AEA8-401D-8348-98E9A81F3CE0}">
      <dgm:prSet/>
      <dgm:spPr>
        <a:solidFill>
          <a:schemeClr val="accent4">
            <a:lumMod val="20000"/>
            <a:lumOff val="80000"/>
            <a:alpha val="90000"/>
          </a:schemeClr>
        </a:solidFill>
        <a:ln>
          <a:noFill/>
        </a:ln>
      </dgm:spPr>
      <dgm:t>
        <a:bodyPr/>
        <a:lstStyle/>
        <a:p>
          <a:r>
            <a:rPr lang="en-US" b="1" i="0" u="sng" dirty="0"/>
            <a:t>August</a:t>
          </a:r>
        </a:p>
        <a:p>
          <a:r>
            <a:rPr lang="en-US" b="0" u="none" dirty="0"/>
            <a:t>School Leadership completed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endParaRPr lang="en-US" dirty="0"/>
        </a:p>
      </dgm:t>
    </dgm:pt>
    <dgm:pt modelId="{DE16CBB4-D3F4-44AD-8379-3A5D78B889D5}">
      <dgm:prSet/>
      <dgm:spPr>
        <a:solidFill>
          <a:schemeClr val="accent5">
            <a:lumMod val="20000"/>
            <a:lumOff val="80000"/>
            <a:alpha val="90000"/>
          </a:schemeClr>
        </a:solidFill>
        <a:ln>
          <a:noFill/>
        </a:ln>
      </dgm:spPr>
      <dgm:t>
        <a:bodyPr/>
        <a:lstStyle/>
        <a:p>
          <a:r>
            <a:rPr lang="en-US" b="1" u="sng" dirty="0"/>
            <a:t>Sept. – Dec. </a:t>
          </a:r>
          <a:endParaRPr lang="en-US" b="0" u="none" dirty="0"/>
        </a:p>
        <a:p>
          <a:pPr rtl="0"/>
          <a:r>
            <a:rPr lang="en-US" b="0" u="none" dirty="0">
              <a:latin typeface="Tw Cen MT"/>
            </a:rPr>
            <a:t>GO Team reviews progress on current strategic plan. </a:t>
          </a:r>
        </a:p>
        <a:p>
          <a:endParaRPr lang="en-US" b="0" u="none" dirty="0">
            <a:latin typeface="Tw Cen MT"/>
          </a:endParaRPr>
        </a:p>
        <a:p>
          <a:r>
            <a:rPr lang="en-US" b="1" u="none" dirty="0">
              <a:latin typeface="Tw Cen MT"/>
            </a:rPr>
            <a:t>GO Team develops 2025-2030 School Strategic Plan </a:t>
          </a:r>
          <a:endParaRPr lang="en-US" b="1" dirty="0"/>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endParaRPr lang="en-US" dirty="0"/>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a:t>
          </a:r>
          <a:r>
            <a:rPr lang="en-US" dirty="0">
              <a:latin typeface="Tw Cen MT"/>
            </a:rPr>
            <a:t>SY26-27</a:t>
          </a:r>
          <a:r>
            <a:rPr lang="en-US" dirty="0"/>
            <a:t>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endParaRPr lang="en-US" dirty="0"/>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287252"/>
          <a:ext cx="2135187" cy="277490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Engage community and support students’ social, emotional, &amp; learning needs</a:t>
          </a:r>
        </a:p>
      </dsp:txBody>
      <dsp:txXfrm>
        <a:off x="69680" y="349789"/>
        <a:ext cx="2010113" cy="2649835"/>
      </dsp:txXfrm>
    </dsp:sp>
    <dsp:sp modelId="{D61C3C11-0882-4EAF-ABF8-532F091DF920}">
      <dsp:nvSpPr>
        <dsp:cNvPr id="0" name=""/>
        <dsp:cNvSpPr/>
      </dsp:nvSpPr>
      <dsp:spPr>
        <a:xfrm>
          <a:off x="2355850"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5850" y="1515848"/>
        <a:ext cx="316861" cy="317716"/>
      </dsp:txXfrm>
    </dsp:sp>
    <dsp:sp modelId="{810413E1-B41A-4A73-99A1-F0B366F6CDE2}">
      <dsp:nvSpPr>
        <dsp:cNvPr id="0" name=""/>
        <dsp:cNvSpPr/>
      </dsp:nvSpPr>
      <dsp:spPr>
        <a:xfrm>
          <a:off x="2996406" y="287252"/>
          <a:ext cx="2135187" cy="277490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Increase the number of students that are not chronically absent by 5% and increase family engagement</a:t>
          </a:r>
        </a:p>
      </dsp:txBody>
      <dsp:txXfrm>
        <a:off x="3058943" y="349789"/>
        <a:ext cx="2010113" cy="2649835"/>
      </dsp:txXfrm>
    </dsp:sp>
    <dsp:sp modelId="{EB37E565-04CD-4728-8780-80F51E812A81}">
      <dsp:nvSpPr>
        <dsp:cNvPr id="0" name=""/>
        <dsp:cNvSpPr/>
      </dsp:nvSpPr>
      <dsp:spPr>
        <a:xfrm>
          <a:off x="5345112"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45112" y="1515848"/>
        <a:ext cx="316861" cy="317716"/>
      </dsp:txXfrm>
    </dsp:sp>
    <dsp:sp modelId="{E9CF8C3A-61B4-4C28-BC4D-7FA17CF858A9}">
      <dsp:nvSpPr>
        <dsp:cNvPr id="0" name=""/>
        <dsp:cNvSpPr/>
      </dsp:nvSpPr>
      <dsp:spPr>
        <a:xfrm>
          <a:off x="5985668" y="287252"/>
          <a:ext cx="2135187" cy="2774909"/>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Decreased student absences</a:t>
          </a:r>
        </a:p>
        <a:p>
          <a:pPr marL="0" lvl="0" indent="0" algn="ctr" defTabSz="800100">
            <a:lnSpc>
              <a:spcPct val="90000"/>
            </a:lnSpc>
            <a:spcBef>
              <a:spcPct val="0"/>
            </a:spcBef>
            <a:spcAft>
              <a:spcPct val="35000"/>
            </a:spcAft>
            <a:buNone/>
          </a:pPr>
          <a:r>
            <a:rPr lang="en-US" sz="1800" kern="1200" dirty="0"/>
            <a:t>Increased family engagement and participation in student learning experiences and family events</a:t>
          </a:r>
        </a:p>
      </dsp:txBody>
      <dsp:txXfrm>
        <a:off x="6048205" y="349789"/>
        <a:ext cx="2010113" cy="2649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590327"/>
          <a:ext cx="2135187" cy="2168758"/>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Implement rigorous instruction, for mastery, in core content areas and STEM </a:t>
          </a:r>
        </a:p>
      </dsp:txBody>
      <dsp:txXfrm>
        <a:off x="69680" y="652864"/>
        <a:ext cx="2010113" cy="2043684"/>
      </dsp:txXfrm>
    </dsp:sp>
    <dsp:sp modelId="{D61C3C11-0882-4EAF-ABF8-532F091DF920}">
      <dsp:nvSpPr>
        <dsp:cNvPr id="0" name=""/>
        <dsp:cNvSpPr/>
      </dsp:nvSpPr>
      <dsp:spPr>
        <a:xfrm>
          <a:off x="2355850"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5850" y="1515848"/>
        <a:ext cx="316861" cy="317716"/>
      </dsp:txXfrm>
    </dsp:sp>
    <dsp:sp modelId="{810413E1-B41A-4A73-99A1-F0B366F6CDE2}">
      <dsp:nvSpPr>
        <dsp:cNvPr id="0" name=""/>
        <dsp:cNvSpPr/>
      </dsp:nvSpPr>
      <dsp:spPr>
        <a:xfrm>
          <a:off x="2996406" y="590327"/>
          <a:ext cx="2135187" cy="216875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GMAS proficiency increase by 5% in ELA &amp; Science, 6% increase in Math </a:t>
          </a:r>
        </a:p>
      </dsp:txBody>
      <dsp:txXfrm>
        <a:off x="3058943" y="652864"/>
        <a:ext cx="2010113" cy="2043684"/>
      </dsp:txXfrm>
    </dsp:sp>
    <dsp:sp modelId="{EB37E565-04CD-4728-8780-80F51E812A81}">
      <dsp:nvSpPr>
        <dsp:cNvPr id="0" name=""/>
        <dsp:cNvSpPr/>
      </dsp:nvSpPr>
      <dsp:spPr>
        <a:xfrm>
          <a:off x="5345112"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45112" y="1515848"/>
        <a:ext cx="316861" cy="317716"/>
      </dsp:txXfrm>
    </dsp:sp>
    <dsp:sp modelId="{E9CF8C3A-61B4-4C28-BC4D-7FA17CF858A9}">
      <dsp:nvSpPr>
        <dsp:cNvPr id="0" name=""/>
        <dsp:cNvSpPr/>
      </dsp:nvSpPr>
      <dsp:spPr>
        <a:xfrm>
          <a:off x="5985668" y="590327"/>
          <a:ext cx="2135187" cy="216875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Student mastery on school-based common assessments</a:t>
          </a:r>
        </a:p>
        <a:p>
          <a:pPr marL="0" lvl="0" indent="0" algn="ctr" defTabSz="800100">
            <a:lnSpc>
              <a:spcPct val="90000"/>
            </a:lnSpc>
            <a:spcBef>
              <a:spcPct val="0"/>
            </a:spcBef>
            <a:spcAft>
              <a:spcPct val="35000"/>
            </a:spcAft>
            <a:buNone/>
          </a:pPr>
          <a:r>
            <a:rPr lang="en-US" sz="1800" kern="1200" dirty="0"/>
            <a:t>Increased MAP growth</a:t>
          </a:r>
        </a:p>
      </dsp:txBody>
      <dsp:txXfrm>
        <a:off x="6048205" y="652864"/>
        <a:ext cx="2010113" cy="2043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563116"/>
          <a:ext cx="2135187" cy="222318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Ensure systems and resources support core content areas and STEM</a:t>
          </a:r>
        </a:p>
      </dsp:txBody>
      <dsp:txXfrm>
        <a:off x="69680" y="625653"/>
        <a:ext cx="2010113" cy="2098106"/>
      </dsp:txXfrm>
    </dsp:sp>
    <dsp:sp modelId="{D61C3C11-0882-4EAF-ABF8-532F091DF920}">
      <dsp:nvSpPr>
        <dsp:cNvPr id="0" name=""/>
        <dsp:cNvSpPr/>
      </dsp:nvSpPr>
      <dsp:spPr>
        <a:xfrm>
          <a:off x="2355850"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5850" y="1515848"/>
        <a:ext cx="316861" cy="317716"/>
      </dsp:txXfrm>
    </dsp:sp>
    <dsp:sp modelId="{2D5EFD46-9C9D-41B1-9A61-63EFE1DEFC0C}">
      <dsp:nvSpPr>
        <dsp:cNvPr id="0" name=""/>
        <dsp:cNvSpPr/>
      </dsp:nvSpPr>
      <dsp:spPr>
        <a:xfrm>
          <a:off x="2996406" y="563116"/>
          <a:ext cx="2135187" cy="22231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GMAS proficiency increase by 5% in ELA &amp; Science, 6% increase in Math </a:t>
          </a:r>
          <a:endParaRPr lang="en-US" sz="1800" kern="1200" dirty="0"/>
        </a:p>
      </dsp:txBody>
      <dsp:txXfrm>
        <a:off x="3058943" y="625653"/>
        <a:ext cx="2010113" cy="2098106"/>
      </dsp:txXfrm>
    </dsp:sp>
    <dsp:sp modelId="{43202A6A-20D5-4C49-85FF-D3AD37C804B6}">
      <dsp:nvSpPr>
        <dsp:cNvPr id="0" name=""/>
        <dsp:cNvSpPr/>
      </dsp:nvSpPr>
      <dsp:spPr>
        <a:xfrm>
          <a:off x="5345112"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45112" y="1515848"/>
        <a:ext cx="316861" cy="317716"/>
      </dsp:txXfrm>
    </dsp:sp>
    <dsp:sp modelId="{E9CF8C3A-61B4-4C28-BC4D-7FA17CF858A9}">
      <dsp:nvSpPr>
        <dsp:cNvPr id="0" name=""/>
        <dsp:cNvSpPr/>
      </dsp:nvSpPr>
      <dsp:spPr>
        <a:xfrm>
          <a:off x="5985668" y="563116"/>
          <a:ext cx="2135187" cy="222318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Student mastery on </a:t>
          </a:r>
          <a:r>
            <a:rPr lang="en-US" sz="1500" kern="1200" dirty="0"/>
            <a:t>school-based common assessments</a:t>
          </a:r>
        </a:p>
        <a:p>
          <a:pPr marL="0" lvl="0" indent="0" algn="ctr" defTabSz="711200">
            <a:lnSpc>
              <a:spcPct val="90000"/>
            </a:lnSpc>
            <a:spcBef>
              <a:spcPct val="0"/>
            </a:spcBef>
            <a:spcAft>
              <a:spcPct val="35000"/>
            </a:spcAft>
            <a:buNone/>
          </a:pPr>
          <a:r>
            <a:rPr lang="en-US" sz="1500" kern="1200" dirty="0"/>
            <a:t>Increased MAP growth</a:t>
          </a:r>
        </a:p>
        <a:p>
          <a:pPr marL="0" lvl="0" indent="0" algn="ctr" defTabSz="711200">
            <a:lnSpc>
              <a:spcPct val="90000"/>
            </a:lnSpc>
            <a:spcBef>
              <a:spcPct val="0"/>
            </a:spcBef>
            <a:spcAft>
              <a:spcPct val="35000"/>
            </a:spcAft>
            <a:buNone/>
          </a:pPr>
          <a:r>
            <a:rPr lang="en-US" sz="1500" kern="1200" dirty="0"/>
            <a:t>Teacher participation in professional learning and coaching</a:t>
          </a:r>
        </a:p>
      </dsp:txBody>
      <dsp:txXfrm>
        <a:off x="6048205" y="625653"/>
        <a:ext cx="2010113" cy="2098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223179"/>
          <a:ext cx="2135187" cy="218189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Increase staff capacity and increase opportunities for staff engagement</a:t>
          </a:r>
        </a:p>
      </dsp:txBody>
      <dsp:txXfrm>
        <a:off x="69680" y="285716"/>
        <a:ext cx="2010113" cy="2056820"/>
      </dsp:txXfrm>
    </dsp:sp>
    <dsp:sp modelId="{D61C3C11-0882-4EAF-ABF8-532F091DF920}">
      <dsp:nvSpPr>
        <dsp:cNvPr id="0" name=""/>
        <dsp:cNvSpPr/>
      </dsp:nvSpPr>
      <dsp:spPr>
        <a:xfrm>
          <a:off x="2355850" y="104936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55850" y="1155268"/>
        <a:ext cx="316861" cy="317716"/>
      </dsp:txXfrm>
    </dsp:sp>
    <dsp:sp modelId="{810413E1-B41A-4A73-99A1-F0B366F6CDE2}">
      <dsp:nvSpPr>
        <dsp:cNvPr id="0" name=""/>
        <dsp:cNvSpPr/>
      </dsp:nvSpPr>
      <dsp:spPr>
        <a:xfrm>
          <a:off x="2996406" y="223179"/>
          <a:ext cx="2135187" cy="218189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GMAS proficiency increase by 5% in ELA &amp; Science, 6% increase in Math </a:t>
          </a:r>
        </a:p>
      </dsp:txBody>
      <dsp:txXfrm>
        <a:off x="3058943" y="285716"/>
        <a:ext cx="2010113" cy="2056820"/>
      </dsp:txXfrm>
    </dsp:sp>
    <dsp:sp modelId="{EB37E565-04CD-4728-8780-80F51E812A81}">
      <dsp:nvSpPr>
        <dsp:cNvPr id="0" name=""/>
        <dsp:cNvSpPr/>
      </dsp:nvSpPr>
      <dsp:spPr>
        <a:xfrm>
          <a:off x="5345112" y="104936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345112" y="1155268"/>
        <a:ext cx="316861" cy="317716"/>
      </dsp:txXfrm>
    </dsp:sp>
    <dsp:sp modelId="{E9CF8C3A-61B4-4C28-BC4D-7FA17CF858A9}">
      <dsp:nvSpPr>
        <dsp:cNvPr id="0" name=""/>
        <dsp:cNvSpPr/>
      </dsp:nvSpPr>
      <dsp:spPr>
        <a:xfrm>
          <a:off x="5985668" y="223179"/>
          <a:ext cx="2135187" cy="218189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Student mastery on school-based common assessments</a:t>
          </a:r>
        </a:p>
        <a:p>
          <a:pPr marL="0" lvl="0" indent="0" algn="ctr" defTabSz="666750">
            <a:lnSpc>
              <a:spcPct val="90000"/>
            </a:lnSpc>
            <a:spcBef>
              <a:spcPct val="0"/>
            </a:spcBef>
            <a:spcAft>
              <a:spcPct val="35000"/>
            </a:spcAft>
            <a:buNone/>
          </a:pPr>
          <a:r>
            <a:rPr lang="en-US" sz="1500" kern="1200" dirty="0"/>
            <a:t>Increased MAP growth</a:t>
          </a:r>
        </a:p>
        <a:p>
          <a:pPr marL="0" lvl="0" indent="0" algn="ctr" defTabSz="666750">
            <a:lnSpc>
              <a:spcPct val="90000"/>
            </a:lnSpc>
            <a:spcBef>
              <a:spcPct val="0"/>
            </a:spcBef>
            <a:spcAft>
              <a:spcPct val="35000"/>
            </a:spcAft>
            <a:buNone/>
          </a:pPr>
          <a:r>
            <a:rPr lang="en-US" sz="1500" kern="1200" dirty="0"/>
            <a:t>Teacher participation in professional learning and coaching</a:t>
          </a:r>
        </a:p>
      </dsp:txBody>
      <dsp:txXfrm>
        <a:off x="6048205" y="285716"/>
        <a:ext cx="2010113" cy="20568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Fall 2021</a:t>
          </a:r>
        </a:p>
        <a:p>
          <a:pPr marL="0" lvl="0" indent="0" algn="l" defTabSz="488950">
            <a:lnSpc>
              <a:spcPct val="90000"/>
            </a:lnSpc>
            <a:spcBef>
              <a:spcPct val="0"/>
            </a:spcBef>
            <a:spcAft>
              <a:spcPct val="35000"/>
            </a:spcAft>
            <a:buNone/>
          </a:pPr>
          <a:r>
            <a:rPr lang="en-US" sz="1100" b="0" i="0" u="none" kern="1200" dirty="0"/>
            <a:t>GO Team Developed 2021-2025 Strategic Plan</a:t>
          </a:r>
          <a:endParaRPr lang="en-US" sz="1100" kern="1200" dirty="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endParaRPr lang="en-US" sz="3800" kern="1200" dirty="0"/>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a:t>
          </a:r>
        </a:p>
        <a:p>
          <a:pPr marL="0" lvl="0" indent="0" algn="l" defTabSz="488950">
            <a:lnSpc>
              <a:spcPct val="90000"/>
            </a:lnSpc>
            <a:spcBef>
              <a:spcPct val="0"/>
            </a:spcBef>
            <a:spcAft>
              <a:spcPct val="35000"/>
            </a:spcAft>
            <a:buNone/>
          </a:pPr>
          <a:r>
            <a:rPr lang="en-US" sz="1100" kern="1200" dirty="0"/>
            <a:t>School Leadership completed Needs Assessment and defined overarching needs</a:t>
          </a:r>
        </a:p>
        <a:p>
          <a:pPr marL="0" lvl="0" indent="0" algn="l" defTabSz="488950">
            <a:lnSpc>
              <a:spcPct val="90000"/>
            </a:lnSpc>
            <a:spcBef>
              <a:spcPct val="0"/>
            </a:spcBef>
            <a:spcAft>
              <a:spcPct val="35000"/>
            </a:spcAft>
            <a:buNone/>
          </a:pPr>
          <a:endParaRPr lang="en-US" sz="1100" kern="1200" dirty="0"/>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endParaRPr lang="en-US" sz="3800" kern="1200" dirty="0"/>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a:t>
          </a:r>
        </a:p>
        <a:p>
          <a:pPr marL="0" lvl="0" indent="0" algn="l" defTabSz="488950">
            <a:lnSpc>
              <a:spcPct val="90000"/>
            </a:lnSpc>
            <a:spcBef>
              <a:spcPct val="0"/>
            </a:spcBef>
            <a:spcAft>
              <a:spcPct val="35000"/>
            </a:spcAft>
            <a:buNone/>
          </a:pPr>
          <a:r>
            <a:rPr lang="en-US" sz="1100" b="0" u="none" kern="1200" dirty="0"/>
            <a:t>School Leadership completed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endParaRPr lang="en-US" sz="3800" kern="1200" dirty="0"/>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a:t>
          </a:r>
          <a:endParaRPr lang="en-US" sz="1100" b="0" u="none" kern="1200" dirty="0"/>
        </a:p>
        <a:p>
          <a:pPr marL="0" lvl="0" indent="0" algn="l" defTabSz="488950" rtl="0">
            <a:lnSpc>
              <a:spcPct val="90000"/>
            </a:lnSpc>
            <a:spcBef>
              <a:spcPct val="0"/>
            </a:spcBef>
            <a:spcAft>
              <a:spcPct val="35000"/>
            </a:spcAft>
            <a:buNone/>
          </a:pPr>
          <a:r>
            <a:rPr lang="en-US" sz="1100" b="0" u="none" kern="1200" dirty="0">
              <a:latin typeface="Tw Cen MT"/>
            </a:rPr>
            <a:t>GO Team reviews progress on current strategic plan. </a:t>
          </a:r>
        </a:p>
        <a:p>
          <a:pPr marL="0" lvl="0" indent="0" algn="l" defTabSz="488950">
            <a:lnSpc>
              <a:spcPct val="90000"/>
            </a:lnSpc>
            <a:spcBef>
              <a:spcPct val="0"/>
            </a:spcBef>
            <a:spcAft>
              <a:spcPct val="35000"/>
            </a:spcAft>
            <a:buNone/>
          </a:pPr>
          <a:endParaRPr lang="en-US" sz="1100" b="0" u="none" kern="1200" dirty="0">
            <a:latin typeface="Tw Cen MT"/>
          </a:endParaRPr>
        </a:p>
        <a:p>
          <a:pPr marL="0" lvl="0" indent="0" algn="l" defTabSz="488950">
            <a:lnSpc>
              <a:spcPct val="90000"/>
            </a:lnSpc>
            <a:spcBef>
              <a:spcPct val="0"/>
            </a:spcBef>
            <a:spcAft>
              <a:spcPct val="35000"/>
            </a:spcAft>
            <a:buNone/>
          </a:pPr>
          <a:r>
            <a:rPr lang="en-US" sz="1100" b="1" u="none" kern="1200" dirty="0">
              <a:latin typeface="Tw Cen MT"/>
            </a:rPr>
            <a:t>GO Team develops 2025-2030 School Strategic Plan </a:t>
          </a:r>
          <a:endParaRPr lang="en-US" sz="1100" b="1" kern="1200" dirty="0"/>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endParaRPr lang="en-US" sz="3800" kern="1200" dirty="0"/>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a:t>
          </a:r>
          <a:r>
            <a:rPr lang="en-US" sz="1100" kern="1200" dirty="0">
              <a:latin typeface="Tw Cen MT"/>
            </a:rPr>
            <a:t>SY26-27</a:t>
          </a:r>
          <a:r>
            <a:rPr lang="en-US" sz="1100" kern="1200" dirty="0"/>
            <a:t>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endParaRPr lang="en-US" sz="3800" kern="1200" dirty="0"/>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35218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6FD17-4242-46B4-F6B8-AC7B8EE9C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83DFF-C456-2DB0-981F-8817D718BEF2}"/>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3AC593D1-9C6A-684B-C552-9053E8C825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01F4FB-A9E8-167A-15B3-4BEDBACD0236}"/>
              </a:ext>
            </a:extLst>
          </p:cNvPr>
          <p:cNvSpPr>
            <a:spLocks noGrp="1"/>
          </p:cNvSpPr>
          <p:nvPr>
            <p:ph type="sldNum" sz="quarter" idx="5"/>
          </p:nvPr>
        </p:nvSpPr>
        <p:spPr/>
        <p:txBody>
          <a:bodyPr/>
          <a:lstStyle/>
          <a:p>
            <a:fld id="{AD5AD6E2-5CF6-4D83-A048-1577DD4C32B3}" type="slidenum">
              <a:rPr lang="en-US" smtClean="0"/>
              <a:t>15</a:t>
            </a:fld>
            <a:endParaRPr lang="en-US"/>
          </a:p>
        </p:txBody>
      </p:sp>
    </p:spTree>
    <p:extLst>
      <p:ext uri="{BB962C8B-B14F-4D97-AF65-F5344CB8AC3E}">
        <p14:creationId xmlns:p14="http://schemas.microsoft.com/office/powerpoint/2010/main" val="183469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82212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5777-22C7-B190-BC76-20D1A8A1C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DE7D1-8282-1623-4D9B-4ADE80063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1A6D3-83C1-DB9E-A8DB-39F6BDEC96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512152-C321-D56F-1C91-29F86847B9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AD6E2-5CF6-4D83-A048-1577DD4C32B3}"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181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F7378-762C-91EF-075F-5AADC9CFC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CDC1B-F8D5-2691-3A09-4EB6E8985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DAF81-3C63-7AA2-59A0-45646B2959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Principals: Based on your15-Day count, please give your GO Team an overview of your projected vs. 8/22 enrolled numbers as well as information on your FY26 budget adjustment. </a:t>
            </a:r>
          </a:p>
          <a:p>
            <a:endParaRPr lang="en-US" sz="14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BBA8975-83DF-150B-101F-6A3FD8931B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AD6E2-5CF6-4D83-A048-1577DD4C32B3}"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746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4ECA-11AD-15CE-79E9-2DF3E5432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5332C-1121-B38E-4EBA-A36939DBA2F9}"/>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BD14DEAA-2D6C-EBD6-C96A-2832E87266ED}"/>
              </a:ext>
            </a:extLst>
          </p:cNvPr>
          <p:cNvSpPr>
            <a:spLocks noGrp="1"/>
          </p:cNvSpPr>
          <p:nvPr>
            <p:ph type="body" idx="1"/>
          </p:nvPr>
        </p:nvSpPr>
        <p:spPr/>
        <p:txBody>
          <a:bodyPr/>
          <a:lstStyle/>
          <a:p>
            <a:endParaRPr lang="en-US" sz="1300" dirty="0"/>
          </a:p>
          <a:p>
            <a:r>
              <a:rPr lang="en-US" sz="1400" dirty="0"/>
              <a:t>Next on our agenda, we’d like to welcome our representative to the Long-Range Comprehensive Facilities Master Plan Taskforce. As many of you know, this taskforce plays a key role in shaping the future of our district’s facilities — ensuring they are aligned with projected enrollment, instructional needs, safety standards, and long-term community use."</a:t>
            </a:r>
          </a:p>
          <a:p>
            <a:endParaRPr lang="en-US" sz="1400" dirty="0"/>
          </a:p>
          <a:p>
            <a:r>
              <a:rPr lang="en-US" sz="1400" dirty="0"/>
              <a:t>Over the summer, the taskforce has been hard at work reviewing data, exploring options, and engaging in important planning conversations. </a:t>
            </a:r>
            <a:r>
              <a:rPr lang="en-US" sz="1400" dirty="0">
                <a:solidFill>
                  <a:srgbClr val="0070C0"/>
                </a:solidFill>
              </a:rPr>
              <a:t>[Name of Representative]</a:t>
            </a:r>
            <a:r>
              <a:rPr lang="en-US" sz="1400" dirty="0"/>
              <a:t> will share an update on what’s been done so far, any key decisions or recommendations that have been made, and what’s ahead — including opportunities for the public to provide input.</a:t>
            </a:r>
          </a:p>
          <a:p>
            <a:endParaRPr lang="en-US" sz="1400" dirty="0"/>
          </a:p>
          <a:p>
            <a:r>
              <a:rPr lang="en-US" sz="1400" i="1" dirty="0">
                <a:solidFill>
                  <a:srgbClr val="0070C0"/>
                </a:solidFill>
              </a:rPr>
              <a:t>[Allow the FMP representative to provide an update and answers questions.  After this is concluded:]</a:t>
            </a:r>
            <a:endParaRPr lang="en-US" sz="1400" dirty="0">
              <a:solidFill>
                <a:srgbClr val="0070C0"/>
              </a:solidFill>
            </a:endParaRPr>
          </a:p>
          <a:p>
            <a:endParaRPr lang="en-US" sz="1400" dirty="0"/>
          </a:p>
          <a:p>
            <a:r>
              <a:rPr lang="en-US" sz="1400" dirty="0"/>
              <a:t>Thank you </a:t>
            </a:r>
            <a:r>
              <a:rPr lang="en-US" sz="1400" dirty="0">
                <a:solidFill>
                  <a:srgbClr val="0070C0"/>
                </a:solidFill>
              </a:rPr>
              <a:t>[Name of Representative]</a:t>
            </a:r>
            <a:r>
              <a:rPr lang="en-US" sz="1400" dirty="0"/>
              <a:t>.</a:t>
            </a:r>
          </a:p>
          <a:p>
            <a:endParaRPr lang="en-US" sz="1400" dirty="0"/>
          </a:p>
          <a:p>
            <a:r>
              <a:rPr lang="en-US" sz="1400" dirty="0"/>
              <a:t>A report will be presented to the Board at its August 11 meeting, and the options will become public the week </a:t>
            </a:r>
            <a:r>
              <a:rPr lang="en-US" sz="1400"/>
              <a:t>of August 18. </a:t>
            </a:r>
          </a:p>
          <a:p>
            <a:endParaRPr lang="en-US" sz="1400"/>
          </a:p>
          <a:p>
            <a:r>
              <a:rPr lang="en-US" sz="1400" dirty="0"/>
              <a:t>There are several upcoming public meetings where you can learn more and share your thoughts. The next public  meetings are scheduled for: August 25, October 20, and November 10</a:t>
            </a:r>
          </a:p>
          <a:p>
            <a:endParaRPr lang="en-US" sz="1400" dirty="0"/>
          </a:p>
          <a:p>
            <a:r>
              <a:rPr lang="en-US" sz="1400" dirty="0"/>
              <a:t>On each date, there will be a virtual meeting at noon and an in-person meeting at the Central Office at 6PM.</a:t>
            </a:r>
          </a:p>
          <a:p>
            <a:r>
              <a:rPr lang="en-US" sz="1400" dirty="0"/>
              <a:t>   </a:t>
            </a:r>
          </a:p>
          <a:p>
            <a:r>
              <a:rPr lang="en-US" sz="1400" dirty="0"/>
              <a:t>I strongly encourage you all to attend these meetings. This is a critical time for public input, and your voice is essential.</a:t>
            </a:r>
          </a:p>
        </p:txBody>
      </p:sp>
      <p:sp>
        <p:nvSpPr>
          <p:cNvPr id="4" name="Slide Number Placeholder 3">
            <a:extLst>
              <a:ext uri="{FF2B5EF4-FFF2-40B4-BE49-F238E27FC236}">
                <a16:creationId xmlns:a16="http://schemas.microsoft.com/office/drawing/2014/main" id="{266EC48C-FFF5-FA82-95AA-1BAC5671028A}"/>
              </a:ext>
            </a:extLst>
          </p:cNvPr>
          <p:cNvSpPr>
            <a:spLocks noGrp="1"/>
          </p:cNvSpPr>
          <p:nvPr>
            <p:ph type="sldNum" sz="quarter" idx="5"/>
          </p:nvPr>
        </p:nvSpPr>
        <p:spPr/>
        <p:txBody>
          <a:bodyPr/>
          <a:lstStyle/>
          <a:p>
            <a:fld id="{AD5AD6E2-5CF6-4D83-A048-1577DD4C32B3}" type="slidenum">
              <a:rPr lang="en-US" smtClean="0"/>
              <a:t>19</a:t>
            </a:fld>
            <a:endParaRPr lang="en-US"/>
          </a:p>
        </p:txBody>
      </p:sp>
    </p:spTree>
    <p:extLst>
      <p:ext uri="{BB962C8B-B14F-4D97-AF65-F5344CB8AC3E}">
        <p14:creationId xmlns:p14="http://schemas.microsoft.com/office/powerpoint/2010/main" val="897927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C30DA-BA06-5FE6-D79D-D6E662A35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23E9A-3155-FAFB-CB43-8B2BCE50392E}"/>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1786B24-469F-A596-05AF-2ACAD66498A5}"/>
              </a:ext>
            </a:extLst>
          </p:cNvPr>
          <p:cNvSpPr>
            <a:spLocks noGrp="1"/>
          </p:cNvSpPr>
          <p:nvPr>
            <p:ph type="body" idx="1"/>
          </p:nvPr>
        </p:nvSpPr>
        <p:spPr/>
        <p:txBody>
          <a:bodyPr/>
          <a:lstStyle/>
          <a:p>
            <a:endParaRPr lang="en-US" sz="1400"/>
          </a:p>
          <a:p>
            <a:r>
              <a:rPr lang="en-US" sz="1400"/>
              <a:t>Before </a:t>
            </a:r>
            <a:r>
              <a:rPr lang="en-US" sz="1400" dirty="0"/>
              <a:t>we move on, I want to highlight an important upcoming event: the </a:t>
            </a:r>
            <a:r>
              <a:rPr lang="en-US" sz="1400" b="1" dirty="0"/>
              <a:t>G3 Summit</a:t>
            </a:r>
            <a:r>
              <a:rPr lang="en-US" sz="1400" dirty="0"/>
              <a:t> on </a:t>
            </a:r>
            <a:r>
              <a:rPr lang="en-US" sz="1400" b="1" dirty="0"/>
              <a:t>Saturday, September 27</a:t>
            </a:r>
            <a:r>
              <a:rPr lang="en-US" sz="1400" dirty="0"/>
              <a:t>.</a:t>
            </a:r>
          </a:p>
          <a:p>
            <a:endParaRPr lang="en-US" sz="1400" dirty="0"/>
          </a:p>
          <a:p>
            <a:r>
              <a:rPr lang="en-US" sz="1400" b="1" dirty="0"/>
              <a:t>We need as many GO Team members as possible to attend</a:t>
            </a:r>
            <a:r>
              <a:rPr lang="en-US" sz="1400" dirty="0"/>
              <a:t> — this is a critical opportunity to come together, in person, and shape the future of our schools. Strategic planning for 2025–2030 is underway, and your voices, ideas, and leadership are essential.</a:t>
            </a:r>
          </a:p>
          <a:p>
            <a:endParaRPr lang="en-US" sz="1400" dirty="0"/>
          </a:p>
          <a:p>
            <a:r>
              <a:rPr lang="en-US" sz="1400" dirty="0"/>
              <a:t>You’ll be learning about your school’s new strategic plan, best practices for stakeholder engagement, and how this work connects to </a:t>
            </a:r>
            <a:r>
              <a:rPr lang="en-US" sz="1400" b="1" dirty="0"/>
              <a:t>APS Forward 2040</a:t>
            </a:r>
            <a:r>
              <a:rPr lang="en-US" sz="1400" dirty="0"/>
              <a:t> — plus much more.</a:t>
            </a:r>
          </a:p>
          <a:p>
            <a:endParaRPr lang="en-US" sz="1400" dirty="0"/>
          </a:p>
          <a:p>
            <a:r>
              <a:rPr lang="en-US" sz="1400" dirty="0"/>
              <a:t>Please save the date and plan to attend! Come ready to collaborate, contribute, and create the future together.</a:t>
            </a:r>
          </a:p>
          <a:p>
            <a:endParaRPr lang="en-US" sz="1400" dirty="0"/>
          </a:p>
          <a:p>
            <a:r>
              <a:rPr lang="en-US" sz="1400" dirty="0"/>
              <a:t>More information will be coming soon.</a:t>
            </a:r>
          </a:p>
        </p:txBody>
      </p:sp>
      <p:sp>
        <p:nvSpPr>
          <p:cNvPr id="4" name="Slide Number Placeholder 3">
            <a:extLst>
              <a:ext uri="{FF2B5EF4-FFF2-40B4-BE49-F238E27FC236}">
                <a16:creationId xmlns:a16="http://schemas.microsoft.com/office/drawing/2014/main" id="{81D465BA-6EDC-CCA2-C40C-790A6DBDCD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AD6E2-5CF6-4D83-A048-1577DD4C32B3}"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00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1"/>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3"/>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b="1">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logo on a black background&#10;&#10;AI-generated content may be incorrect.">
            <a:extLst>
              <a:ext uri="{FF2B5EF4-FFF2-40B4-BE49-F238E27FC236}">
                <a16:creationId xmlns:a16="http://schemas.microsoft.com/office/drawing/2014/main" id="{50793F00-0293-4DD0-07A3-4F6E66E30D55}"/>
              </a:ext>
            </a:extLst>
          </p:cNvPr>
          <p:cNvPicPr>
            <a:picLocks noChangeAspect="1"/>
          </p:cNvPicPr>
          <p:nvPr userDrawn="1"/>
        </p:nvPicPr>
        <p:blipFill>
          <a:blip r:embed="rId2"/>
          <a:stretch>
            <a:fillRect/>
          </a:stretch>
        </p:blipFill>
        <p:spPr>
          <a:xfrm>
            <a:off x="145869" y="6171747"/>
            <a:ext cx="1058003" cy="538743"/>
          </a:xfrm>
          <a:prstGeom prst="rect">
            <a:avLst/>
          </a:prstGeom>
        </p:spPr>
      </p:pic>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2"/>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a:xfrm>
            <a:off x="1520951" y="430571"/>
            <a:ext cx="10671048" cy="768096"/>
          </a:xfrm>
        </p:spPr>
        <p:txBody>
          <a:bodyPr>
            <a:normAutofit/>
          </a:bodyPr>
          <a:lstStyle>
            <a:lvl1pPr>
              <a:lnSpc>
                <a:spcPct val="100000"/>
              </a:lnSpc>
              <a:defRPr sz="36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pic>
        <p:nvPicPr>
          <p:cNvPr id="2" name="Picture 1" descr="A logo on a black background&#10;&#10;AI-generated content may be incorrect.">
            <a:extLst>
              <a:ext uri="{FF2B5EF4-FFF2-40B4-BE49-F238E27FC236}">
                <a16:creationId xmlns:a16="http://schemas.microsoft.com/office/drawing/2014/main" id="{837C36C8-2FED-7E20-EEC1-CEF6E38BE9E4}"/>
              </a:ext>
            </a:extLst>
          </p:cNvPr>
          <p:cNvPicPr>
            <a:picLocks noChangeAspect="1"/>
          </p:cNvPicPr>
          <p:nvPr userDrawn="1"/>
        </p:nvPicPr>
        <p:blipFill>
          <a:blip r:embed="rId6"/>
          <a:stretch>
            <a:fillRect/>
          </a:stretch>
        </p:blipFill>
        <p:spPr>
          <a:xfrm>
            <a:off x="145869" y="6171747"/>
            <a:ext cx="1058003" cy="538743"/>
          </a:xfrm>
          <a:prstGeom prst="rect">
            <a:avLst/>
          </a:prstGeom>
        </p:spPr>
      </p:pic>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tx1"/>
          </a:solidFill>
          <a:ln w="4756" cap="flat">
            <a:noFill/>
            <a:prstDash val="solid"/>
            <a:miter/>
          </a:ln>
        </p:spPr>
        <p:txBody>
          <a:bodyPr rtlCol="0" anchor="ctr"/>
          <a:lstStyle/>
          <a:p>
            <a:endParaRPr lang="en-US"/>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3"/>
          </a:solidFill>
          <a:ln w="4763" cap="flat">
            <a:noFill/>
            <a:prstDash val="solid"/>
            <a:miter/>
          </a:ln>
        </p:spPr>
        <p:txBody>
          <a:bodyPr rtlCol="0" anchor="ctr"/>
          <a:lstStyle/>
          <a:p>
            <a:endParaRPr lang="en-US"/>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tx2"/>
          </a:solidFill>
          <a:ln w="5083" cap="flat">
            <a:noFill/>
            <a:prstDash val="solid"/>
            <a:miter/>
          </a:ln>
        </p:spPr>
        <p:txBody>
          <a:bodyPr rtlCol="0" anchor="ctr"/>
          <a:lstStyle/>
          <a:p>
            <a:endParaRPr lang="en-US"/>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2"/>
          </a:solidFill>
          <a:ln w="3801" cap="flat">
            <a:noFill/>
            <a:prstDash val="solid"/>
            <a:miter/>
          </a:ln>
        </p:spPr>
        <p:txBody>
          <a:bodyPr rtlCol="0" anchor="ctr"/>
          <a:lstStyle/>
          <a:p>
            <a:endParaRPr lang="en-US"/>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91862" y="6442637"/>
            <a:ext cx="987552" cy="274320"/>
          </a:xfrm>
        </p:spPr>
        <p:txBody>
          <a:bodyPr>
            <a:noAutofit/>
          </a:bodyPr>
          <a:lstStyle>
            <a:lvl1pPr>
              <a:defRPr>
                <a:solidFill>
                  <a:schemeClr val="bg2"/>
                </a:solidFill>
              </a:defRPr>
            </a:lvl1pPr>
          </a:lstStyle>
          <a:p>
            <a:fld id="{48F63A3B-78C7-47BE-AE5E-E10140E04643}" type="slidenum">
              <a:rPr lang="en-US" smtClean="0"/>
              <a:pPr/>
              <a:t>‹#›</a:t>
            </a:fld>
            <a:endParaRPr lang="en-US"/>
          </a:p>
        </p:txBody>
      </p:sp>
      <p:pic>
        <p:nvPicPr>
          <p:cNvPr id="4" name="Picture 3" descr="A logo on a black background&#10;&#10;AI-generated content may be incorrect.">
            <a:extLst>
              <a:ext uri="{FF2B5EF4-FFF2-40B4-BE49-F238E27FC236}">
                <a16:creationId xmlns:a16="http://schemas.microsoft.com/office/drawing/2014/main" id="{954FC63E-9EF6-0E10-E1F2-3BE81BE3BE84}"/>
              </a:ext>
            </a:extLst>
          </p:cNvPr>
          <p:cNvPicPr>
            <a:picLocks noChangeAspect="1"/>
          </p:cNvPicPr>
          <p:nvPr userDrawn="1"/>
        </p:nvPicPr>
        <p:blipFill>
          <a:blip r:embed="rId4"/>
          <a:stretch>
            <a:fillRect/>
          </a:stretch>
        </p:blipFill>
        <p:spPr>
          <a:xfrm>
            <a:off x="145869" y="6171747"/>
            <a:ext cx="1058003" cy="538743"/>
          </a:xfrm>
          <a:prstGeom prst="rect">
            <a:avLst/>
          </a:prstGeom>
        </p:spPr>
      </p:pic>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5"/>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logo on a black background&#10;&#10;AI-generated content may be incorrect.">
            <a:extLst>
              <a:ext uri="{FF2B5EF4-FFF2-40B4-BE49-F238E27FC236}">
                <a16:creationId xmlns:a16="http://schemas.microsoft.com/office/drawing/2014/main" id="{A764DBBB-FAF7-2D46-F611-92F4309C7D73}"/>
              </a:ext>
            </a:extLst>
          </p:cNvPr>
          <p:cNvPicPr>
            <a:picLocks noChangeAspect="1"/>
          </p:cNvPicPr>
          <p:nvPr userDrawn="1"/>
        </p:nvPicPr>
        <p:blipFill>
          <a:blip r:embed="rId4"/>
          <a:stretch>
            <a:fillRect/>
          </a:stretch>
        </p:blipFill>
        <p:spPr>
          <a:xfrm>
            <a:off x="145869" y="6171747"/>
            <a:ext cx="1058003" cy="538743"/>
          </a:xfrm>
          <a:prstGeom prst="rect">
            <a:avLst/>
          </a:prstGeom>
        </p:spPr>
      </p:pic>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logo on a black background&#10;&#10;AI-generated content may be incorrect.">
            <a:extLst>
              <a:ext uri="{FF2B5EF4-FFF2-40B4-BE49-F238E27FC236}">
                <a16:creationId xmlns:a16="http://schemas.microsoft.com/office/drawing/2014/main" id="{93D8C4E3-6A1D-96D0-1977-98558508EDA3}"/>
              </a:ext>
            </a:extLst>
          </p:cNvPr>
          <p:cNvPicPr>
            <a:picLocks noChangeAspect="1"/>
          </p:cNvPicPr>
          <p:nvPr userDrawn="1"/>
        </p:nvPicPr>
        <p:blipFill>
          <a:blip r:embed="rId6"/>
          <a:stretch>
            <a:fillRect/>
          </a:stretch>
        </p:blipFill>
        <p:spPr>
          <a:xfrm>
            <a:off x="145869" y="6171747"/>
            <a:ext cx="1058003" cy="538743"/>
          </a:xfrm>
          <a:prstGeom prst="rect">
            <a:avLst/>
          </a:prstGeom>
        </p:spPr>
      </p:pic>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2"/>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1"/>
          </a:solidFill>
          <a:ln w="4763" cap="flat">
            <a:noFill/>
            <a:prstDash val="solid"/>
            <a:miter/>
          </a:ln>
        </p:spPr>
        <p:txBody>
          <a:bodyPr rtlCol="0" anchor="ctr">
            <a:noAutofit/>
          </a:bodyPr>
          <a:lstStyle/>
          <a:p>
            <a:endParaRPr lang="en-US" sz="1350" dirty="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3"/>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806015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a:solidFill>
            <a:schemeClr val="accent3"/>
          </a:solidFill>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2"/>
          </a:solidFill>
          <a:ln w="3801" cap="flat">
            <a:noFill/>
            <a:prstDash val="solid"/>
            <a:miter/>
          </a:ln>
        </p:spPr>
        <p:txBody>
          <a:bodyPr rtlCol="0" anchor="ctr">
            <a:noAutofit/>
          </a:bodyPr>
          <a:lstStyle/>
          <a:p>
            <a:endParaRPr lang="en-US" sz="1350"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7639154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Tree>
    <p:extLst>
      <p:ext uri="{BB962C8B-B14F-4D97-AF65-F5344CB8AC3E}">
        <p14:creationId xmlns:p14="http://schemas.microsoft.com/office/powerpoint/2010/main" val="34113532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tx1">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tx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1">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5923083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289096027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5"/>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334546412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tx1"/>
          </a:solidFill>
          <a:ln w="7045" cap="flat">
            <a:noFill/>
            <a:prstDash val="solid"/>
            <a:miter/>
          </a:ln>
        </p:spPr>
        <p:txBody>
          <a:bodyPr rtlCol="0" anchor="ctr">
            <a:noAutofit/>
          </a:bodyPr>
          <a:lstStyle/>
          <a:p>
            <a:endParaRPr lang="en-US" sz="1350" dirty="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dirty="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6" name="Slide Number Placeholder 5"/>
          <p:cNvSpPr>
            <a:spLocks noGrp="1"/>
          </p:cNvSpPr>
          <p:nvPr>
            <p:ph type="sldNum" sz="quarter" idx="12"/>
          </p:nvPr>
        </p:nvSpPr>
        <p:spPr>
          <a:xfrm>
            <a:off x="10997619" y="6281928"/>
            <a:ext cx="987552" cy="274320"/>
          </a:xfrm>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142636613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a:xfrm>
            <a:off x="11065533" y="6413863"/>
            <a:ext cx="987552" cy="274320"/>
          </a:xfrm>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302826903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tx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a:xfrm>
            <a:off x="1458332" y="1423338"/>
            <a:ext cx="10671048" cy="768096"/>
          </a:xfrm>
        </p:spPr>
        <p:txBody>
          <a:bodyPr/>
          <a:lstStyle>
            <a:lvl1pPr>
              <a:lnSpc>
                <a:spcPct val="100000"/>
              </a:lnSpc>
              <a:defRPr>
                <a:solidFill>
                  <a:schemeClr val="tx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a:xfrm>
            <a:off x="11057983" y="6457406"/>
            <a:ext cx="987552" cy="274320"/>
          </a:xfrm>
        </p:spPr>
        <p:txBody>
          <a:bodyPr/>
          <a:lstStyle/>
          <a:p>
            <a:fld id="{AEC10A0C-BB77-FD4A-8FA4-D4334D01E3A4}"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2"/>
          </a:solidFill>
          <a:ln w="3801" cap="flat">
            <a:noFill/>
            <a:prstDash val="solid"/>
            <a:miter/>
          </a:ln>
        </p:spPr>
        <p:txBody>
          <a:bodyPr rtlCol="0" anchor="ctr"/>
          <a:lstStyle/>
          <a:p>
            <a:endParaRPr lang="en-US" sz="1350"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5944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pic>
        <p:nvPicPr>
          <p:cNvPr id="8" name="Picture 7" descr="A logo on a black background&#10;&#10;AI-generated content may be incorrect.">
            <a:extLst>
              <a:ext uri="{FF2B5EF4-FFF2-40B4-BE49-F238E27FC236}">
                <a16:creationId xmlns:a16="http://schemas.microsoft.com/office/drawing/2014/main" id="{E5F0C423-A6CD-468D-1F5B-BCD44C11E407}"/>
              </a:ext>
            </a:extLst>
          </p:cNvPr>
          <p:cNvPicPr>
            <a:picLocks noChangeAspect="1"/>
          </p:cNvPicPr>
          <p:nvPr userDrawn="1"/>
        </p:nvPicPr>
        <p:blipFill>
          <a:blip r:embed="rId2"/>
          <a:stretch>
            <a:fillRect/>
          </a:stretch>
        </p:blipFill>
        <p:spPr>
          <a:xfrm>
            <a:off x="145869" y="6171747"/>
            <a:ext cx="1058003" cy="538743"/>
          </a:xfrm>
          <a:prstGeom prst="rect">
            <a:avLst/>
          </a:prstGeom>
        </p:spPr>
      </p:pic>
    </p:spTree>
    <p:extLst>
      <p:ext uri="{BB962C8B-B14F-4D97-AF65-F5344CB8AC3E}">
        <p14:creationId xmlns:p14="http://schemas.microsoft.com/office/powerpoint/2010/main" val="772183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204448" y="6559868"/>
            <a:ext cx="987552" cy="274320"/>
          </a:xfrm>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233007437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a:xfrm>
            <a:off x="11141964" y="6510528"/>
            <a:ext cx="987552" cy="274320"/>
          </a:xfrm>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9963845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tx1"/>
          </a:solidFill>
          <a:ln w="4756" cap="flat">
            <a:noFill/>
            <a:prstDash val="solid"/>
            <a:miter/>
          </a:ln>
        </p:spPr>
        <p:txBody>
          <a:bodyPr rtlCol="0" anchor="ctr"/>
          <a:lstStyle/>
          <a:p>
            <a:endParaRPr lang="en-US" sz="1350"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3"/>
          </a:solidFill>
          <a:ln w="4763" cap="flat">
            <a:noFill/>
            <a:prstDash val="solid"/>
            <a:miter/>
          </a:ln>
        </p:spPr>
        <p:txBody>
          <a:bodyPr rtlCol="0" anchor="ctr"/>
          <a:lstStyle/>
          <a:p>
            <a:endParaRPr lang="en-US" sz="1350"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tx2"/>
          </a:solidFill>
          <a:ln w="5083" cap="flat">
            <a:noFill/>
            <a:prstDash val="solid"/>
            <a:miter/>
          </a:ln>
        </p:spPr>
        <p:txBody>
          <a:bodyPr rtlCol="0" anchor="ctr"/>
          <a:lstStyle/>
          <a:p>
            <a:endParaRPr lang="en-US" sz="1350"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2"/>
          </a:solidFill>
          <a:ln w="3801" cap="flat">
            <a:noFill/>
            <a:prstDash val="solid"/>
            <a:miter/>
          </a:ln>
        </p:spPr>
        <p:txBody>
          <a:bodyPr rtlCol="0" anchor="ctr"/>
          <a:lstStyle/>
          <a:p>
            <a:endParaRPr lang="en-US" sz="1350"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104310" y="6460056"/>
            <a:ext cx="987552" cy="274320"/>
          </a:xfrm>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115686126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22574" y="-38183"/>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5" y="-25041"/>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5"/>
          </a:solidFill>
          <a:ln w="4777" cap="flat">
            <a:noFill/>
            <a:prstDash val="solid"/>
            <a:miter/>
          </a:ln>
        </p:spPr>
        <p:txBody>
          <a:bodyPr rtlCol="0" anchor="ctr"/>
          <a:lstStyle/>
          <a:p>
            <a:endParaRPr lang="en-US" sz="1350"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34120656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a:xfrm>
            <a:off x="11111266" y="6514003"/>
            <a:ext cx="987552" cy="274320"/>
          </a:xfrm>
        </p:spPr>
        <p:txBody>
          <a:bodyPr/>
          <a:lstStyle/>
          <a:p>
            <a:fld id="{AEC10A0C-BB77-FD4A-8FA4-D4334D01E3A4}" type="slidenum">
              <a:rPr lang="en-US" smtClean="0"/>
              <a:pPr/>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83065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1070586" y="6379029"/>
            <a:ext cx="987552" cy="274320"/>
          </a:xfr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198344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 name="Slide Number Placeholder 3"/>
          <p:cNvSpPr>
            <a:spLocks noGrp="1"/>
          </p:cNvSpPr>
          <p:nvPr>
            <p:ph type="sldNum" sz="quarter" idx="12"/>
          </p:nvPr>
        </p:nvSpPr>
        <p:spPr>
          <a:xfrm>
            <a:off x="10962785" y="6239691"/>
            <a:ext cx="987552" cy="274320"/>
          </a:xfr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07571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11070586" y="6396446"/>
            <a:ext cx="987552" cy="274320"/>
          </a:xfrm>
        </p:spPr>
        <p:txBody>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90045960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11070586" y="6379029"/>
            <a:ext cx="987552" cy="274320"/>
          </a:xfr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8413636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8400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bg2">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1">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791494" y="2887913"/>
            <a:ext cx="6400800" cy="768096"/>
          </a:xfrm>
        </p:spPr>
        <p:txBody>
          <a:bodyPr anchor="t">
            <a:noAutofit/>
          </a:bodyPr>
          <a:lstStyle>
            <a:lvl1pPr>
              <a:lnSpc>
                <a:spcPct val="100000"/>
              </a:lnSpc>
              <a:defRPr sz="4400"/>
            </a:lvl1pPr>
          </a:lstStyle>
          <a:p>
            <a:r>
              <a:rPr lang="en-US" dirty="0"/>
              <a:t>Click to edit Master title style</a:t>
            </a:r>
          </a:p>
        </p:txBody>
      </p:sp>
      <p:sp>
        <p:nvSpPr>
          <p:cNvPr id="3" name="Text Placeholder 2"/>
          <p:cNvSpPr>
            <a:spLocks noGrp="1"/>
          </p:cNvSpPr>
          <p:nvPr>
            <p:ph type="body" idx="1"/>
          </p:nvPr>
        </p:nvSpPr>
        <p:spPr>
          <a:xfrm>
            <a:off x="2853277" y="5189639"/>
            <a:ext cx="6400800" cy="512064"/>
          </a:xfrm>
        </p:spPr>
        <p:txBody>
          <a:bodyPr lIns="0" tIns="0" rIns="0" bIns="0">
            <a:noAutofit/>
          </a:bodyPr>
          <a:lstStyle>
            <a:lvl1pPr marL="0" indent="0" algn="ctr">
              <a:spcBef>
                <a:spcPts val="0"/>
              </a:spcBef>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descr="A black and white logo&#10;&#10;AI-generated content may be incorrect.">
            <a:extLst>
              <a:ext uri="{FF2B5EF4-FFF2-40B4-BE49-F238E27FC236}">
                <a16:creationId xmlns:a16="http://schemas.microsoft.com/office/drawing/2014/main" id="{5DBCC3DC-A4A3-B2AC-91AB-E365A7B0F4CA}"/>
              </a:ext>
            </a:extLst>
          </p:cNvPr>
          <p:cNvPicPr>
            <a:picLocks noChangeAspect="1"/>
          </p:cNvPicPr>
          <p:nvPr userDrawn="1"/>
        </p:nvPicPr>
        <p:blipFill>
          <a:blip r:embed="rId2"/>
          <a:stretch>
            <a:fillRect/>
          </a:stretch>
        </p:blipFill>
        <p:spPr>
          <a:xfrm>
            <a:off x="140482" y="6180836"/>
            <a:ext cx="1013615" cy="516141"/>
          </a:xfrm>
          <a:prstGeom prst="rect">
            <a:avLst/>
          </a:prstGeom>
        </p:spPr>
      </p:pic>
    </p:spTree>
    <p:extLst>
      <p:ext uri="{BB962C8B-B14F-4D97-AF65-F5344CB8AC3E}">
        <p14:creationId xmlns:p14="http://schemas.microsoft.com/office/powerpoint/2010/main" val="168178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4829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dirty="0"/>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dirty="0"/>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167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85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657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319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dirty="0"/>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6769109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2001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235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6258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dirty="0"/>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dirty="0"/>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936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5"/>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6448" y="2102966"/>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lvl1pPr>
              <a:defRPr b="1">
                <a:solidFill>
                  <a:schemeClr val="tx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90082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176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1191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659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93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263120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6355768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57559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39402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3481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5"/>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3654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698892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34877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4073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3894994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3874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6236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299181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91469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79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tx1"/>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pic>
        <p:nvPicPr>
          <p:cNvPr id="3" name="Picture 2" descr="A logo on a black background&#10;&#10;AI-generated content may be incorrect.">
            <a:extLst>
              <a:ext uri="{FF2B5EF4-FFF2-40B4-BE49-F238E27FC236}">
                <a16:creationId xmlns:a16="http://schemas.microsoft.com/office/drawing/2014/main" id="{572D3431-0710-0DBD-1DA4-C3F6AF686711}"/>
              </a:ext>
            </a:extLst>
          </p:cNvPr>
          <p:cNvPicPr>
            <a:picLocks noChangeAspect="1"/>
          </p:cNvPicPr>
          <p:nvPr userDrawn="1"/>
        </p:nvPicPr>
        <p:blipFill>
          <a:blip r:embed="rId2"/>
          <a:stretch>
            <a:fillRect/>
          </a:stretch>
        </p:blipFill>
        <p:spPr>
          <a:xfrm>
            <a:off x="145869" y="6171747"/>
            <a:ext cx="1058003" cy="538743"/>
          </a:xfrm>
          <a:prstGeom prst="rect">
            <a:avLst/>
          </a:prstGeom>
        </p:spPr>
      </p:pic>
    </p:spTree>
    <p:extLst>
      <p:ext uri="{BB962C8B-B14F-4D97-AF65-F5344CB8AC3E}">
        <p14:creationId xmlns:p14="http://schemas.microsoft.com/office/powerpoint/2010/main" val="5528509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125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6188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1219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93692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10341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21198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0971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72751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55781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70731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803408" y="373583"/>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3"/>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3"/>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3"/>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3"/>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5950681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559068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760991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767044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31380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6448208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123394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702520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0639455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72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3"/>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2"/>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3"/>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3"/>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3"/>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2"/>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3"/>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2"/>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3"/>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3"/>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3"/>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2"/>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792632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433743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79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9.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6.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058579" y="6436170"/>
            <a:ext cx="987552" cy="274320"/>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9" name="Picture 8" descr="A black and red logo&#10;&#10;AI-generated content may be incorrect.">
            <a:extLst>
              <a:ext uri="{FF2B5EF4-FFF2-40B4-BE49-F238E27FC236}">
                <a16:creationId xmlns:a16="http://schemas.microsoft.com/office/drawing/2014/main" id="{AD7AEB4D-0ECD-35B4-DDD7-E95AF9655D98}"/>
              </a:ext>
            </a:extLst>
          </p:cNvPr>
          <p:cNvPicPr>
            <a:picLocks noChangeAspect="1"/>
          </p:cNvPicPr>
          <p:nvPr userDrawn="1"/>
        </p:nvPicPr>
        <p:blipFill>
          <a:blip r:embed="rId22"/>
          <a:stretch>
            <a:fillRect/>
          </a:stretch>
        </p:blipFill>
        <p:spPr>
          <a:xfrm>
            <a:off x="303850" y="6163490"/>
            <a:ext cx="1070997" cy="545360"/>
          </a:xfrm>
          <a:prstGeom prst="rect">
            <a:avLst/>
          </a:prstGeom>
        </p:spPr>
      </p:pic>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765"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4"/>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tx1"/>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tx1"/>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tx1"/>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logo on a black background&#10;&#10;AI-generated content may be incorrect.">
            <a:extLst>
              <a:ext uri="{FF2B5EF4-FFF2-40B4-BE49-F238E27FC236}">
                <a16:creationId xmlns:a16="http://schemas.microsoft.com/office/drawing/2014/main" id="{CB51FB84-8B78-61B2-3C49-B3877955857C}"/>
              </a:ext>
            </a:extLst>
          </p:cNvPr>
          <p:cNvPicPr>
            <a:picLocks noChangeAspect="1"/>
          </p:cNvPicPr>
          <p:nvPr userDrawn="1"/>
        </p:nvPicPr>
        <p:blipFill>
          <a:blip r:embed="rId20"/>
          <a:stretch>
            <a:fillRect/>
          </a:stretch>
        </p:blipFill>
        <p:spPr>
          <a:xfrm>
            <a:off x="99278" y="6240544"/>
            <a:ext cx="1114318" cy="567419"/>
          </a:xfrm>
          <a:prstGeom prst="rect">
            <a:avLst/>
          </a:prstGeom>
        </p:spPr>
      </p:pic>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2122" y="6454458"/>
            <a:ext cx="987552" cy="274320"/>
          </a:xfrm>
          <a:prstGeom prst="rect">
            <a:avLst/>
          </a:prstGeom>
        </p:spPr>
        <p:txBody>
          <a:bodyPr vert="horz" lIns="91440" tIns="45720" rIns="91440" bIns="45720" rtlCol="0" anchor="ctr"/>
          <a:lstStyle>
            <a:lvl1pPr algn="ctr">
              <a:defRPr sz="900">
                <a:solidFill>
                  <a:schemeClr val="tx1"/>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1910215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hdr="0" ftr="0" dt="0"/>
  <p:txStyles>
    <p:titleStyle>
      <a:lvl1pPr algn="ctr" defTabSz="685800" rtl="0" eaLnBrk="1" latinLnBrk="0" hangingPunct="1">
        <a:lnSpc>
          <a:spcPts val="3656"/>
        </a:lnSpc>
        <a:spcBef>
          <a:spcPct val="0"/>
        </a:spcBef>
        <a:buNone/>
        <a:defRPr sz="3300" b="1" kern="1200" cap="all" baseline="0">
          <a:solidFill>
            <a:schemeClr val="accent4"/>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tx1"/>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tx1"/>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tx1"/>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tx1"/>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66190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4626055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latin typeface="Segoe UI" panose="020B0502040204020203" pitchFamily="34" charset="0"/>
              </a:defRPr>
            </a:lvl1pPr>
          </a:lstStyle>
          <a:p>
            <a:fld id="{1D8BD707-D9CF-40AE-B4C6-C98DA3205C09}" type="datetimeFigureOut">
              <a:rPr lang="en-US" smtClean="0"/>
              <a:pPr/>
              <a:t>9/10/2025</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latin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latin typeface="Segoe UI" panose="020B0502040204020203" pitchFamily="34" charset="0"/>
              </a:defRPr>
            </a:lvl1pPr>
          </a:lstStyle>
          <a:p>
            <a:fld id="{B6F15528-21DE-4FAA-801E-634DDDAF4B2B}" type="slidenum">
              <a:rPr lang="en-US" smtClean="0"/>
              <a:pPr/>
              <a:t>‹#›</a:t>
            </a:fld>
            <a:endParaRPr lang="en-US" dirty="0"/>
          </a:p>
        </p:txBody>
      </p:sp>
      <p:pic>
        <p:nvPicPr>
          <p:cNvPr id="8" name="Picture 7" descr="A black and red logo&#10;&#10;AI-generated content may be incorrect.">
            <a:extLst>
              <a:ext uri="{FF2B5EF4-FFF2-40B4-BE49-F238E27FC236}">
                <a16:creationId xmlns:a16="http://schemas.microsoft.com/office/drawing/2014/main" id="{C7F64AFD-F055-A3AB-FC0E-CCC1CD8106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5600" y="6079949"/>
            <a:ext cx="1168400" cy="594959"/>
          </a:xfrm>
          <a:prstGeom prst="rect">
            <a:avLst/>
          </a:prstGeom>
        </p:spPr>
      </p:pic>
    </p:spTree>
    <p:extLst>
      <p:ext uri="{BB962C8B-B14F-4D97-AF65-F5344CB8AC3E}">
        <p14:creationId xmlns:p14="http://schemas.microsoft.com/office/powerpoint/2010/main" val="317170420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609630" rtl="0" eaLnBrk="1" latinLnBrk="0" hangingPunct="1">
        <a:spcBef>
          <a:spcPct val="0"/>
        </a:spcBef>
        <a:buNone/>
        <a:defRPr sz="2933" kern="1200">
          <a:solidFill>
            <a:schemeClr val="tx1"/>
          </a:solidFill>
          <a:latin typeface="Segoe UI" panose="020B0502040204020203" pitchFamily="34" charset="0"/>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Segoe UI" panose="020B0502040204020203" pitchFamily="34" charset="0"/>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Segoe UI" panose="020B0502040204020203" pitchFamily="34" charset="0"/>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Segoe UI" panose="020B0502040204020203" pitchFamily="34" charset="0"/>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Segoe UI" panose="020B0502040204020203" pitchFamily="34" charset="0"/>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Segoe UI" panose="020B0502040204020203" pitchFamily="34" charset="0"/>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5896063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6.xml"/><Relationship Id="rId4" Type="http://schemas.openxmlformats.org/officeDocument/2006/relationships/image" Target="../media/image25.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4.xml"/><Relationship Id="rId6" Type="http://schemas.openxmlformats.org/officeDocument/2006/relationships/image" Target="../media/image34.svg"/><Relationship Id="rId5" Type="http://schemas.openxmlformats.org/officeDocument/2006/relationships/image" Target="../media/image28.png"/><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4.xml"/><Relationship Id="rId6" Type="http://schemas.openxmlformats.org/officeDocument/2006/relationships/image" Target="../media/image37.svg"/><Relationship Id="rId5" Type="http://schemas.openxmlformats.org/officeDocument/2006/relationships/image" Target="../media/image30.pn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0.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hyperlink" Target="https://www.atlantapublicschools.us/cms/lib/GA01000924/Centricity/Domain/18889/APS_TaskForce3_08052025.pdf" TargetMode="External"/><Relationship Id="rId4" Type="http://schemas.openxmlformats.org/officeDocument/2006/relationships/image" Target="../media/image41.svg"/><Relationship Id="rId9" Type="http://schemas.openxmlformats.org/officeDocument/2006/relationships/hyperlink" Target="https://www.atlantapublicschools.us/cms/lib/GA01000924/Centricity/Domain/18889/APS_TaskForce1_05082025.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0.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GO Team Meeting #1</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F. L. Stanton Elementary</a:t>
            </a:r>
          </a:p>
          <a:p>
            <a:r>
              <a:rPr lang="en-US" dirty="0"/>
              <a:t>September 10, 2025</a:t>
            </a: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7" name="Title 1">
            <a:extLst>
              <a:ext uri="{FF2B5EF4-FFF2-40B4-BE49-F238E27FC236}">
                <a16:creationId xmlns:a16="http://schemas.microsoft.com/office/drawing/2014/main" id="{334AB01C-508F-1CD2-AE72-376C07D912DC}"/>
              </a:ext>
            </a:extLst>
          </p:cNvPr>
          <p:cNvSpPr txBox="1">
            <a:spLocks/>
          </p:cNvSpPr>
          <p:nvPr/>
        </p:nvSpPr>
        <p:spPr>
          <a:xfrm>
            <a:off x="539496" y="445770"/>
            <a:ext cx="10671048" cy="768096"/>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latin typeface="Arial Black" panose="020B0604020202020204" pitchFamily="34" charset="0"/>
                <a:cs typeface="Arial Black" panose="020B0604020202020204" pitchFamily="34" charset="0"/>
              </a:rPr>
              <a:t>GMAS Results</a:t>
            </a:r>
          </a:p>
        </p:txBody>
      </p:sp>
      <p:pic>
        <p:nvPicPr>
          <p:cNvPr id="6" name="Picture 5">
            <a:extLst>
              <a:ext uri="{FF2B5EF4-FFF2-40B4-BE49-F238E27FC236}">
                <a16:creationId xmlns:a16="http://schemas.microsoft.com/office/drawing/2014/main" id="{7E5C5A8C-AE20-0B01-DAC4-4F8A43A09A7A}"/>
              </a:ext>
            </a:extLst>
          </p:cNvPr>
          <p:cNvPicPr>
            <a:picLocks noChangeAspect="1"/>
          </p:cNvPicPr>
          <p:nvPr/>
        </p:nvPicPr>
        <p:blipFill>
          <a:blip r:embed="rId2"/>
          <a:stretch>
            <a:fillRect/>
          </a:stretch>
        </p:blipFill>
        <p:spPr>
          <a:xfrm>
            <a:off x="973723" y="1736782"/>
            <a:ext cx="9735909" cy="1134701"/>
          </a:xfrm>
          <a:prstGeom prst="rect">
            <a:avLst/>
          </a:prstGeom>
        </p:spPr>
      </p:pic>
      <p:pic>
        <p:nvPicPr>
          <p:cNvPr id="10" name="Picture 9">
            <a:extLst>
              <a:ext uri="{FF2B5EF4-FFF2-40B4-BE49-F238E27FC236}">
                <a16:creationId xmlns:a16="http://schemas.microsoft.com/office/drawing/2014/main" id="{A7EAF83D-11B2-D3A7-382C-8CB22AC31F27}"/>
              </a:ext>
            </a:extLst>
          </p:cNvPr>
          <p:cNvPicPr>
            <a:picLocks noChangeAspect="1"/>
          </p:cNvPicPr>
          <p:nvPr/>
        </p:nvPicPr>
        <p:blipFill>
          <a:blip r:embed="rId3"/>
          <a:stretch>
            <a:fillRect/>
          </a:stretch>
        </p:blipFill>
        <p:spPr>
          <a:xfrm>
            <a:off x="997539" y="3241071"/>
            <a:ext cx="9802593" cy="1280188"/>
          </a:xfrm>
          <a:prstGeom prst="rect">
            <a:avLst/>
          </a:prstGeom>
        </p:spPr>
      </p:pic>
      <p:pic>
        <p:nvPicPr>
          <p:cNvPr id="12" name="Picture 11">
            <a:extLst>
              <a:ext uri="{FF2B5EF4-FFF2-40B4-BE49-F238E27FC236}">
                <a16:creationId xmlns:a16="http://schemas.microsoft.com/office/drawing/2014/main" id="{661079D5-6B73-AD97-5080-19A6BB5F7F8C}"/>
              </a:ext>
            </a:extLst>
          </p:cNvPr>
          <p:cNvPicPr>
            <a:picLocks noChangeAspect="1"/>
          </p:cNvPicPr>
          <p:nvPr/>
        </p:nvPicPr>
        <p:blipFill>
          <a:blip r:embed="rId4"/>
          <a:stretch>
            <a:fillRect/>
          </a:stretch>
        </p:blipFill>
        <p:spPr>
          <a:xfrm>
            <a:off x="1021356" y="4890847"/>
            <a:ext cx="9754960" cy="673191"/>
          </a:xfrm>
          <a:prstGeom prst="rect">
            <a:avLst/>
          </a:prstGeom>
        </p:spPr>
      </p:pic>
    </p:spTree>
    <p:extLst>
      <p:ext uri="{BB962C8B-B14F-4D97-AF65-F5344CB8AC3E}">
        <p14:creationId xmlns:p14="http://schemas.microsoft.com/office/powerpoint/2010/main" val="32601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5B79A42-A580-BA04-634F-C20E01BEBA81}"/>
              </a:ext>
            </a:extLst>
          </p:cNvPr>
          <p:cNvSpPr/>
          <p:nvPr/>
        </p:nvSpPr>
        <p:spPr>
          <a:xfrm>
            <a:off x="3767328" y="4438699"/>
            <a:ext cx="8025384" cy="1815797"/>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67328" y="347472"/>
            <a:ext cx="8165592" cy="768096"/>
          </a:xfrm>
        </p:spPr>
        <p:txBody>
          <a:bodyPr/>
          <a:lstStyle/>
          <a:p>
            <a:r>
              <a:rPr lang="en-US" dirty="0">
                <a:solidFill>
                  <a:schemeClr val="accent4"/>
                </a:solidFill>
              </a:rPr>
              <a:t>Glows &amp; Grows</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767328" y="1298089"/>
            <a:ext cx="3822192" cy="411480"/>
          </a:xfrm>
        </p:spPr>
        <p:txBody>
          <a:bodyPr/>
          <a:lstStyle/>
          <a:p>
            <a:r>
              <a:rPr lang="en-US" dirty="0"/>
              <a:t>Glows</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970520" y="1710331"/>
            <a:ext cx="3741928" cy="2278698"/>
          </a:xfrm>
        </p:spPr>
        <p:txBody>
          <a:bodyPr/>
          <a:lstStyle/>
          <a:p>
            <a:r>
              <a:rPr lang="en-US" dirty="0"/>
              <a:t>Learning the new literacy standards and new literacy curriculum</a:t>
            </a:r>
          </a:p>
          <a:p>
            <a:r>
              <a:rPr lang="en-US" dirty="0"/>
              <a:t>Determining additional student groups for intervention and enrichment.</a:t>
            </a:r>
          </a:p>
        </p:txBody>
      </p:sp>
      <p:sp>
        <p:nvSpPr>
          <p:cNvPr id="4" name="Text Placeholder 3">
            <a:extLst>
              <a:ext uri="{FF2B5EF4-FFF2-40B4-BE49-F238E27FC236}">
                <a16:creationId xmlns:a16="http://schemas.microsoft.com/office/drawing/2014/main" id="{F905EDAF-7F0D-70A2-2FDE-151C980459DB}"/>
              </a:ext>
            </a:extLst>
          </p:cNvPr>
          <p:cNvSpPr>
            <a:spLocks noGrp="1"/>
          </p:cNvSpPr>
          <p:nvPr>
            <p:ph type="body" sz="quarter" idx="3"/>
          </p:nvPr>
        </p:nvSpPr>
        <p:spPr>
          <a:xfrm>
            <a:off x="7970520" y="1298089"/>
            <a:ext cx="3822192" cy="411480"/>
          </a:xfrm>
        </p:spPr>
        <p:txBody>
          <a:bodyPr/>
          <a:lstStyle/>
          <a:p>
            <a:r>
              <a:rPr lang="en-US" dirty="0"/>
              <a:t>Grows</a:t>
            </a:r>
          </a:p>
        </p:txBody>
      </p:sp>
      <p:sp>
        <p:nvSpPr>
          <p:cNvPr id="7" name="Content Placeholder 6">
            <a:extLst>
              <a:ext uri="{FF2B5EF4-FFF2-40B4-BE49-F238E27FC236}">
                <a16:creationId xmlns:a16="http://schemas.microsoft.com/office/drawing/2014/main" id="{3F3806DC-D69A-AB71-E9F7-CB31F3BCA031}"/>
              </a:ext>
            </a:extLst>
          </p:cNvPr>
          <p:cNvSpPr>
            <a:spLocks noGrp="1"/>
          </p:cNvSpPr>
          <p:nvPr>
            <p:ph sz="half" idx="2"/>
          </p:nvPr>
        </p:nvSpPr>
        <p:spPr>
          <a:xfrm>
            <a:off x="3711926" y="1676041"/>
            <a:ext cx="3741928" cy="2762658"/>
          </a:xfrm>
        </p:spPr>
        <p:txBody>
          <a:bodyPr/>
          <a:lstStyle/>
          <a:p>
            <a:r>
              <a:rPr lang="en-US" dirty="0"/>
              <a:t>The student schedule accommodates time for “student clinics” in writing (K-5) and reading and math for target student groups.</a:t>
            </a:r>
          </a:p>
          <a:p>
            <a:r>
              <a:rPr lang="en-US" dirty="0"/>
              <a:t>Dedicated time for teacher professional learning sessions to internalize the content and analyze data on a weekly/bi-weekly basis</a:t>
            </a:r>
          </a:p>
          <a:p>
            <a:r>
              <a:rPr lang="en-US" dirty="0"/>
              <a:t>Family engagement opportunities have already started. – Grandparents Brunch (Literacy)</a:t>
            </a:r>
          </a:p>
        </p:txBody>
      </p:sp>
      <p:sp>
        <p:nvSpPr>
          <p:cNvPr id="9" name="Text Placeholder 3">
            <a:extLst>
              <a:ext uri="{FF2B5EF4-FFF2-40B4-BE49-F238E27FC236}">
                <a16:creationId xmlns:a16="http://schemas.microsoft.com/office/drawing/2014/main" id="{D37576DA-8EC0-E437-DAA0-94AC28248B56}"/>
              </a:ext>
            </a:extLst>
          </p:cNvPr>
          <p:cNvSpPr txBox="1">
            <a:spLocks/>
          </p:cNvSpPr>
          <p:nvPr/>
        </p:nvSpPr>
        <p:spPr>
          <a:xfrm>
            <a:off x="4077462" y="5017903"/>
            <a:ext cx="2763012" cy="665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cap="all"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4800" dirty="0">
                <a:solidFill>
                  <a:schemeClr val="tx2"/>
                </a:solidFill>
                <a:latin typeface="Arial"/>
                <a:cs typeface="Arial"/>
              </a:rPr>
              <a:t>IMPACT</a:t>
            </a:r>
            <a:endParaRPr lang="en-US" sz="4800" dirty="0"/>
          </a:p>
        </p:txBody>
      </p:sp>
      <p:sp>
        <p:nvSpPr>
          <p:cNvPr id="5" name="Text Placeholder 3">
            <a:extLst>
              <a:ext uri="{FF2B5EF4-FFF2-40B4-BE49-F238E27FC236}">
                <a16:creationId xmlns:a16="http://schemas.microsoft.com/office/drawing/2014/main" id="{0FC404F0-4FC3-C7FD-86B7-97EF5F8C04C5}"/>
              </a:ext>
            </a:extLst>
          </p:cNvPr>
          <p:cNvSpPr txBox="1">
            <a:spLocks/>
          </p:cNvSpPr>
          <p:nvPr/>
        </p:nvSpPr>
        <p:spPr>
          <a:xfrm>
            <a:off x="6840474" y="4757749"/>
            <a:ext cx="5092446" cy="1185851"/>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cap="all"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latin typeface="Arial"/>
                <a:cs typeface="Arial"/>
              </a:rPr>
              <a:t>are we on target to successfully ACCOMPLISH our priorities?</a:t>
            </a:r>
            <a:endParaRPr lang="en-US" sz="2400" dirty="0"/>
          </a:p>
        </p:txBody>
      </p:sp>
      <p:sp>
        <p:nvSpPr>
          <p:cNvPr id="8" name="Oval 7">
            <a:extLst>
              <a:ext uri="{FF2B5EF4-FFF2-40B4-BE49-F238E27FC236}">
                <a16:creationId xmlns:a16="http://schemas.microsoft.com/office/drawing/2014/main" id="{828D8078-533B-B481-0506-CBCD96C4A39B}"/>
              </a:ext>
            </a:extLst>
          </p:cNvPr>
          <p:cNvSpPr/>
          <p:nvPr/>
        </p:nvSpPr>
        <p:spPr>
          <a:xfrm>
            <a:off x="1313688" y="4686299"/>
            <a:ext cx="914400" cy="9144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BCDC579-AAF7-14C7-05A1-EC49FB528FCC}"/>
              </a:ext>
            </a:extLst>
          </p:cNvPr>
          <p:cNvSpPr/>
          <p:nvPr/>
        </p:nvSpPr>
        <p:spPr>
          <a:xfrm>
            <a:off x="399288" y="3730751"/>
            <a:ext cx="2743200" cy="27432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46491DC-81CE-1A71-D8E7-1BB125211C63}"/>
              </a:ext>
            </a:extLst>
          </p:cNvPr>
          <p:cNvSpPr/>
          <p:nvPr/>
        </p:nvSpPr>
        <p:spPr>
          <a:xfrm>
            <a:off x="-1" y="3429000"/>
            <a:ext cx="3447289" cy="34290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A01D70F-3E69-CAF9-F52A-E4D891C0D7D8}"/>
              </a:ext>
            </a:extLst>
          </p:cNvPr>
          <p:cNvSpPr/>
          <p:nvPr/>
        </p:nvSpPr>
        <p:spPr>
          <a:xfrm>
            <a:off x="856488" y="4229099"/>
            <a:ext cx="1828800" cy="18288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FFD9951-4D31-D84F-1872-EEB5AFF6CF98}"/>
              </a:ext>
            </a:extLst>
          </p:cNvPr>
          <p:cNvSpPr/>
          <p:nvPr/>
        </p:nvSpPr>
        <p:spPr>
          <a:xfrm>
            <a:off x="1563624" y="4948428"/>
            <a:ext cx="390144" cy="390143"/>
          </a:xfrm>
          <a:prstGeom prst="ellipse">
            <a:avLst/>
          </a:prstGeom>
          <a:solidFill>
            <a:schemeClr val="bg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028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566C4B-8390-810A-CB38-ABB8108EA17D}"/>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7" name="Title 1">
            <a:extLst>
              <a:ext uri="{FF2B5EF4-FFF2-40B4-BE49-F238E27FC236}">
                <a16:creationId xmlns:a16="http://schemas.microsoft.com/office/drawing/2014/main" id="{A5B7ABB0-62F2-6F15-734F-625A498CBD34}"/>
              </a:ext>
            </a:extLst>
          </p:cNvPr>
          <p:cNvSpPr>
            <a:spLocks noGrp="1"/>
          </p:cNvSpPr>
          <p:nvPr>
            <p:ph type="title"/>
          </p:nvPr>
        </p:nvSpPr>
        <p:spPr>
          <a:xfrm>
            <a:off x="326935" y="183823"/>
            <a:ext cx="7696200" cy="1325563"/>
          </a:xfrm>
        </p:spPr>
        <p:txBody>
          <a:bodyPr vert="horz" lIns="91440" tIns="45720" rIns="91440" bIns="45720" rtlCol="0" anchor="ctr">
            <a:normAutofit fontScale="90000"/>
          </a:bodyPr>
          <a:lstStyle/>
          <a:p>
            <a:pPr algn="l"/>
            <a:r>
              <a:rPr lang="en-US" b="1" kern="1200" dirty="0">
                <a:latin typeface="+mj-lt"/>
                <a:ea typeface="+mj-ea"/>
                <a:cs typeface="+mj-cs"/>
              </a:rPr>
              <a:t>GO Team Discussion:</a:t>
            </a:r>
            <a:br>
              <a:rPr lang="en-US" b="1" kern="1200" dirty="0">
                <a:latin typeface="+mj-lt"/>
                <a:ea typeface="+mj-ea"/>
                <a:cs typeface="+mj-cs"/>
              </a:rPr>
            </a:br>
            <a:r>
              <a:rPr lang="en-US" b="1" kern="1200" dirty="0">
                <a:latin typeface="+mj-lt"/>
                <a:ea typeface="+mj-ea"/>
                <a:cs typeface="+mj-cs"/>
              </a:rPr>
              <a:t>Data Protocol</a:t>
            </a:r>
          </a:p>
        </p:txBody>
      </p:sp>
      <p:sp>
        <p:nvSpPr>
          <p:cNvPr id="8" name="TextBox 7">
            <a:extLst>
              <a:ext uri="{FF2B5EF4-FFF2-40B4-BE49-F238E27FC236}">
                <a16:creationId xmlns:a16="http://schemas.microsoft.com/office/drawing/2014/main" id="{5481779A-0CE7-0DAF-1F5F-EC7DC581845B}"/>
              </a:ext>
            </a:extLst>
          </p:cNvPr>
          <p:cNvSpPr txBox="1"/>
          <p:nvPr/>
        </p:nvSpPr>
        <p:spPr>
          <a:xfrm>
            <a:off x="326935" y="1602558"/>
            <a:ext cx="8402286" cy="4326902"/>
          </a:xfrm>
          <a:prstGeom prst="rect">
            <a:avLst/>
          </a:prstGeom>
          <a:solidFill>
            <a:schemeClr val="bg1"/>
          </a:solidFill>
        </p:spPr>
        <p:txBody>
          <a:bodyPr vert="horz" lIns="91440" tIns="45720" rIns="91440" bIns="45720" rtlCol="0">
            <a:noAutofit/>
          </a:bodyPr>
          <a:lstStyle/>
          <a:p>
            <a:pPr marL="285750" indent="-228600">
              <a:lnSpc>
                <a:spcPct val="120000"/>
              </a:lnSpc>
              <a:spcAft>
                <a:spcPts val="1200"/>
              </a:spcAft>
              <a:buClr>
                <a:schemeClr val="accent6"/>
              </a:buClr>
              <a:buFont typeface="Arial" panose="020B0604020202020204" pitchFamily="34" charset="0"/>
              <a:buChar char="•"/>
            </a:pPr>
            <a:r>
              <a:rPr lang="en-US" sz="2200" dirty="0"/>
              <a:t>What do you notice?</a:t>
            </a:r>
          </a:p>
          <a:p>
            <a:pPr marL="285750" indent="-228600">
              <a:lnSpc>
                <a:spcPct val="120000"/>
              </a:lnSpc>
              <a:spcAft>
                <a:spcPts val="1200"/>
              </a:spcAft>
              <a:buClr>
                <a:schemeClr val="accent6"/>
              </a:buClr>
              <a:buFont typeface="Arial" panose="020B0604020202020204" pitchFamily="34" charset="0"/>
              <a:buChar char="•"/>
            </a:pPr>
            <a:r>
              <a:rPr lang="en-US" sz="2200" dirty="0"/>
              <a:t>What are your wonderings?</a:t>
            </a:r>
          </a:p>
          <a:p>
            <a:pPr marL="285750" indent="-228600">
              <a:lnSpc>
                <a:spcPct val="120000"/>
              </a:lnSpc>
              <a:spcAft>
                <a:spcPts val="1200"/>
              </a:spcAft>
              <a:buClr>
                <a:schemeClr val="accent6"/>
              </a:buClr>
              <a:buFont typeface="Arial" panose="020B0604020202020204" pitchFamily="34" charset="0"/>
              <a:buChar char="•"/>
            </a:pPr>
            <a:r>
              <a:rPr lang="en-US" sz="2200" dirty="0"/>
              <a:t>Based on our school’s trend data from MAP assessments and end-of-year test assessments, which student sub-groups and grade levels showed the most significant gaps or unexpected trends?</a:t>
            </a:r>
          </a:p>
          <a:p>
            <a:pPr marL="285750" indent="-228600">
              <a:lnSpc>
                <a:spcPct val="120000"/>
              </a:lnSpc>
              <a:spcAft>
                <a:spcPts val="1200"/>
              </a:spcAft>
              <a:buClr>
                <a:schemeClr val="accent6"/>
              </a:buClr>
              <a:buFont typeface="Arial" panose="020B0604020202020204" pitchFamily="34" charset="0"/>
              <a:buChar char="•"/>
            </a:pPr>
            <a:r>
              <a:rPr lang="en-US" sz="2200" dirty="0"/>
              <a:t>Based on our school’s trend data from MAP assessments, Milestones and other indicators, are there specific trends that require more focused attention?</a:t>
            </a:r>
          </a:p>
          <a:p>
            <a:pPr marL="285750" indent="-228600">
              <a:lnSpc>
                <a:spcPct val="120000"/>
              </a:lnSpc>
              <a:spcAft>
                <a:spcPts val="1200"/>
              </a:spcAft>
              <a:buClr>
                <a:schemeClr val="accent6"/>
              </a:buClr>
              <a:buFont typeface="Arial" panose="020B0604020202020204" pitchFamily="34" charset="0"/>
              <a:buChar char="•"/>
            </a:pPr>
            <a:r>
              <a:rPr lang="en-US" sz="2200" dirty="0"/>
              <a:t>What additional questions do you have?</a:t>
            </a:r>
          </a:p>
        </p:txBody>
      </p:sp>
    </p:spTree>
    <p:extLst>
      <p:ext uri="{BB962C8B-B14F-4D97-AF65-F5344CB8AC3E}">
        <p14:creationId xmlns:p14="http://schemas.microsoft.com/office/powerpoint/2010/main" val="329652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dirty="0"/>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3139791245"/>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You are </a:t>
            </a:r>
            <a:r>
              <a:rPr kumimoji="0" lang="en-US" sz="1800" b="1" i="0" u="none" strike="noStrike" kern="1200" cap="none" spc="0" normalizeH="0" baseline="0" noProof="0" dirty="0">
                <a:ln>
                  <a:noFill/>
                </a:ln>
                <a:solidFill>
                  <a:srgbClr val="A92A91"/>
                </a:solidFill>
                <a:effectLst/>
                <a:uLnTx/>
                <a:uFillTx/>
                <a:latin typeface="Avenir Next LT Pro"/>
                <a:ea typeface="+mn-ea"/>
                <a:cs typeface="+mn-cs"/>
              </a:rPr>
              <a:t>HERE</a:t>
            </a:r>
          </a:p>
        </p:txBody>
      </p:sp>
    </p:spTree>
    <p:extLst>
      <p:ext uri="{BB962C8B-B14F-4D97-AF65-F5344CB8AC3E}">
        <p14:creationId xmlns:p14="http://schemas.microsoft.com/office/powerpoint/2010/main" val="123225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F095-F5F5-381E-8A64-28CD5B449329}"/>
              </a:ext>
            </a:extLst>
          </p:cNvPr>
          <p:cNvSpPr>
            <a:spLocks noGrp="1"/>
          </p:cNvSpPr>
          <p:nvPr>
            <p:ph type="title"/>
          </p:nvPr>
        </p:nvSpPr>
        <p:spPr>
          <a:xfrm>
            <a:off x="2619712" y="2660904"/>
            <a:ext cx="4251106" cy="768096"/>
          </a:xfrm>
        </p:spPr>
        <p:txBody>
          <a:bodyPr/>
          <a:lstStyle/>
          <a:p>
            <a:r>
              <a:rPr lang="en-US" dirty="0"/>
              <a:t>Questions?</a:t>
            </a:r>
          </a:p>
        </p:txBody>
      </p:sp>
      <p:sp>
        <p:nvSpPr>
          <p:cNvPr id="4" name="Slide Number Placeholder 3">
            <a:extLst>
              <a:ext uri="{FF2B5EF4-FFF2-40B4-BE49-F238E27FC236}">
                <a16:creationId xmlns:a16="http://schemas.microsoft.com/office/drawing/2014/main" id="{3AB164B5-ADA1-96DA-4209-38A86523C641}"/>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239683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E0EA4-A41A-8AED-3045-B44A4B7741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7EBE596-17DC-2B55-B89E-B6ED54FF5FFE}"/>
              </a:ext>
            </a:extLst>
          </p:cNvPr>
          <p:cNvGrpSpPr/>
          <p:nvPr/>
        </p:nvGrpSpPr>
        <p:grpSpPr>
          <a:xfrm>
            <a:off x="0" y="0"/>
            <a:ext cx="334225" cy="6858000"/>
            <a:chOff x="0" y="0"/>
            <a:chExt cx="132040" cy="2709333"/>
          </a:xfrm>
        </p:grpSpPr>
        <p:sp>
          <p:nvSpPr>
            <p:cNvPr id="3" name="Freeform 3">
              <a:extLst>
                <a:ext uri="{FF2B5EF4-FFF2-40B4-BE49-F238E27FC236}">
                  <a16:creationId xmlns:a16="http://schemas.microsoft.com/office/drawing/2014/main" id="{B7E3BC13-08BC-D97A-CC97-8AD7DB4140CF}"/>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latin typeface="Segoe UI" panose="020B0502040204020203" pitchFamily="34" charset="0"/>
              </a:endParaRPr>
            </a:p>
          </p:txBody>
        </p:sp>
        <p:sp>
          <p:nvSpPr>
            <p:cNvPr id="4" name="TextBox 4">
              <a:extLst>
                <a:ext uri="{FF2B5EF4-FFF2-40B4-BE49-F238E27FC236}">
                  <a16:creationId xmlns:a16="http://schemas.microsoft.com/office/drawing/2014/main" id="{A17E4F7F-3C03-BA2A-DDE1-D94F79450747}"/>
                </a:ext>
              </a:extLst>
            </p:cNvPr>
            <p:cNvSpPr txBox="1"/>
            <p:nvPr/>
          </p:nvSpPr>
          <p:spPr>
            <a:xfrm>
              <a:off x="0" y="-57150"/>
              <a:ext cx="132040" cy="2766483"/>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680"/>
                </a:lnSpc>
              </a:pPr>
              <a:endParaRPr sz="800" dirty="0">
                <a:latin typeface="Segoe UI" panose="020B0502040204020203" pitchFamily="34" charset="0"/>
              </a:endParaRPr>
            </a:p>
          </p:txBody>
        </p:sp>
      </p:grpSp>
      <p:sp>
        <p:nvSpPr>
          <p:cNvPr id="5" name="Freeform 5">
            <a:extLst>
              <a:ext uri="{FF2B5EF4-FFF2-40B4-BE49-F238E27FC236}">
                <a16:creationId xmlns:a16="http://schemas.microsoft.com/office/drawing/2014/main" id="{7A8CDFD9-2ADD-1515-271F-359B0F4044B0}"/>
              </a:ext>
            </a:extLst>
          </p:cNvPr>
          <p:cNvSpPr/>
          <p:nvPr/>
        </p:nvSpPr>
        <p:spPr>
          <a:xfrm>
            <a:off x="6847402" y="6263186"/>
            <a:ext cx="2086662" cy="603673"/>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latin typeface="Segoe UI" panose="020B0502040204020203" pitchFamily="34" charset="0"/>
            </a:endParaRPr>
          </a:p>
        </p:txBody>
      </p:sp>
      <p:sp>
        <p:nvSpPr>
          <p:cNvPr id="6" name="Freeform 6">
            <a:extLst>
              <a:ext uri="{FF2B5EF4-FFF2-40B4-BE49-F238E27FC236}">
                <a16:creationId xmlns:a16="http://schemas.microsoft.com/office/drawing/2014/main" id="{64F0FCA7-2EA5-3203-C8F4-E89B0522382C}"/>
              </a:ext>
            </a:extLst>
          </p:cNvPr>
          <p:cNvSpPr/>
          <p:nvPr/>
        </p:nvSpPr>
        <p:spPr>
          <a:xfrm>
            <a:off x="1431653" y="0"/>
            <a:ext cx="2028692" cy="6858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latin typeface="Segoe UI" panose="020B0502040204020203" pitchFamily="34" charset="0"/>
            </a:endParaRPr>
          </a:p>
        </p:txBody>
      </p:sp>
      <p:sp>
        <p:nvSpPr>
          <p:cNvPr id="7" name="Freeform 7">
            <a:extLst>
              <a:ext uri="{FF2B5EF4-FFF2-40B4-BE49-F238E27FC236}">
                <a16:creationId xmlns:a16="http://schemas.microsoft.com/office/drawing/2014/main" id="{86D559FC-2585-29E3-9D0E-12A5A5575460}"/>
              </a:ext>
            </a:extLst>
          </p:cNvPr>
          <p:cNvSpPr/>
          <p:nvPr/>
        </p:nvSpPr>
        <p:spPr>
          <a:xfrm rot="16200000" flipH="1" flipV="1">
            <a:off x="10451895" y="-549502"/>
            <a:ext cx="1190603" cy="2289607"/>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latin typeface="Segoe UI" panose="020B0502040204020203" pitchFamily="34" charset="0"/>
            </a:endParaRPr>
          </a:p>
        </p:txBody>
      </p:sp>
      <p:grpSp>
        <p:nvGrpSpPr>
          <p:cNvPr id="8" name="Group 8">
            <a:extLst>
              <a:ext uri="{FF2B5EF4-FFF2-40B4-BE49-F238E27FC236}">
                <a16:creationId xmlns:a16="http://schemas.microsoft.com/office/drawing/2014/main" id="{18E7ED47-0D59-6177-4B40-5F6AFBDE86D7}"/>
              </a:ext>
            </a:extLst>
          </p:cNvPr>
          <p:cNvGrpSpPr/>
          <p:nvPr/>
        </p:nvGrpSpPr>
        <p:grpSpPr>
          <a:xfrm>
            <a:off x="996472" y="2498237"/>
            <a:ext cx="3905534" cy="2154071"/>
            <a:chOff x="0" y="0"/>
            <a:chExt cx="1542927" cy="850991"/>
          </a:xfrm>
        </p:grpSpPr>
        <p:sp>
          <p:nvSpPr>
            <p:cNvPr id="9" name="Freeform 9">
              <a:extLst>
                <a:ext uri="{FF2B5EF4-FFF2-40B4-BE49-F238E27FC236}">
                  <a16:creationId xmlns:a16="http://schemas.microsoft.com/office/drawing/2014/main" id="{F58639AC-0145-D385-7D26-EBD199D727FC}"/>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latin typeface="Segoe UI" panose="020B0502040204020203" pitchFamily="34" charset="0"/>
              </a:endParaRPr>
            </a:p>
          </p:txBody>
        </p:sp>
        <p:sp>
          <p:nvSpPr>
            <p:cNvPr id="10" name="TextBox 10">
              <a:extLst>
                <a:ext uri="{FF2B5EF4-FFF2-40B4-BE49-F238E27FC236}">
                  <a16:creationId xmlns:a16="http://schemas.microsoft.com/office/drawing/2014/main" id="{1908747C-AAE8-4191-F388-E13CCB71E79F}"/>
                </a:ext>
              </a:extLst>
            </p:cNvPr>
            <p:cNvSpPr txBox="1"/>
            <p:nvPr/>
          </p:nvSpPr>
          <p:spPr>
            <a:xfrm>
              <a:off x="0" y="-57150"/>
              <a:ext cx="1542927" cy="90814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680"/>
                </a:lnSpc>
              </a:pPr>
              <a:endParaRPr sz="800" dirty="0">
                <a:latin typeface="Segoe UI" panose="020B0502040204020203" pitchFamily="34" charset="0"/>
              </a:endParaRPr>
            </a:p>
          </p:txBody>
        </p:sp>
      </p:grpSp>
      <p:sp>
        <p:nvSpPr>
          <p:cNvPr id="14" name="TextBox 13">
            <a:extLst>
              <a:ext uri="{FF2B5EF4-FFF2-40B4-BE49-F238E27FC236}">
                <a16:creationId xmlns:a16="http://schemas.microsoft.com/office/drawing/2014/main" id="{ABF20B29-6A6E-305C-4ABD-CA44F6CDB95E}"/>
              </a:ext>
            </a:extLst>
          </p:cNvPr>
          <p:cNvSpPr txBox="1"/>
          <p:nvPr/>
        </p:nvSpPr>
        <p:spPr>
          <a:xfrm rot="21046907">
            <a:off x="1517334" y="2361779"/>
            <a:ext cx="9961147" cy="1569660"/>
          </a:xfrm>
          <a:prstGeom prst="rect">
            <a:avLst/>
          </a:prstGeom>
          <a:solidFill>
            <a:srgbClr val="92D050"/>
          </a:solidFill>
          <a:ln>
            <a:solidFill>
              <a:schemeClr val="tx2"/>
            </a:solidFill>
          </a:ln>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3200" b="1" u="sng" dirty="0"/>
              <a:t>Principals</a:t>
            </a:r>
          </a:p>
          <a:p>
            <a:pPr algn="ctr"/>
            <a:r>
              <a:rPr lang="en-US" sz="3200" b="1" dirty="0"/>
              <a:t>Add slides as necessary to cover any discussion items important to you or your GO Team.</a:t>
            </a:r>
          </a:p>
        </p:txBody>
      </p:sp>
    </p:spTree>
    <p:extLst>
      <p:ext uri="{BB962C8B-B14F-4D97-AF65-F5344CB8AC3E}">
        <p14:creationId xmlns:p14="http://schemas.microsoft.com/office/powerpoint/2010/main" val="3111325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392424"/>
            <a:ext cx="6400800" cy="1439552"/>
          </a:xfrm>
        </p:spPr>
        <p:txBody>
          <a:bodyPr/>
          <a:lstStyle/>
          <a:p>
            <a:r>
              <a:rPr lang="en-US" sz="4400" b="1" dirty="0">
                <a:solidFill>
                  <a:schemeClr val="accent6"/>
                </a:solidFill>
                <a:latin typeface="Arial Black" panose="020B0604020202020204" pitchFamily="34" charset="0"/>
                <a:cs typeface="Arial Black" panose="020B0604020202020204" pitchFamily="34" charset="0"/>
              </a:rPr>
              <a:t>Principal’s Report</a:t>
            </a:r>
          </a:p>
        </p:txBody>
      </p:sp>
    </p:spTree>
    <p:extLst>
      <p:ext uri="{BB962C8B-B14F-4D97-AF65-F5344CB8AC3E}">
        <p14:creationId xmlns:p14="http://schemas.microsoft.com/office/powerpoint/2010/main" val="295292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6B8B3-278E-5281-F5FC-9CB01DF73DE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8911C68-227D-202A-F33C-3066D32AD5BA}"/>
              </a:ext>
            </a:extLst>
          </p:cNvPr>
          <p:cNvGrpSpPr/>
          <p:nvPr/>
        </p:nvGrpSpPr>
        <p:grpSpPr>
          <a:xfrm>
            <a:off x="0" y="127000"/>
            <a:ext cx="2975223" cy="6731000"/>
            <a:chOff x="0" y="0"/>
            <a:chExt cx="1175397" cy="2709333"/>
          </a:xfrm>
          <a:solidFill>
            <a:schemeClr val="accent1"/>
          </a:solidFill>
        </p:grpSpPr>
        <p:sp>
          <p:nvSpPr>
            <p:cNvPr id="3" name="Freeform 3">
              <a:extLst>
                <a:ext uri="{FF2B5EF4-FFF2-40B4-BE49-F238E27FC236}">
                  <a16:creationId xmlns:a16="http://schemas.microsoft.com/office/drawing/2014/main" id="{8BD9DCE0-F5F4-6CCA-652E-218139920E30}"/>
                </a:ext>
              </a:extLst>
            </p:cNvPr>
            <p:cNvSpPr/>
            <p:nvPr/>
          </p:nvSpPr>
          <p:spPr>
            <a:xfrm>
              <a:off x="0" y="0"/>
              <a:ext cx="1175397" cy="2709333"/>
            </a:xfrm>
            <a:custGeom>
              <a:avLst/>
              <a:gdLst/>
              <a:ahLst/>
              <a:cxnLst/>
              <a:rect l="l" t="t" r="r" b="b"/>
              <a:pathLst>
                <a:path w="1175397" h="2709333">
                  <a:moveTo>
                    <a:pt x="0" y="0"/>
                  </a:moveTo>
                  <a:lnTo>
                    <a:pt x="1175397" y="0"/>
                  </a:lnTo>
                  <a:lnTo>
                    <a:pt x="1175397" y="2709333"/>
                  </a:lnTo>
                  <a:lnTo>
                    <a:pt x="0" y="2709333"/>
                  </a:ln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TextBox 4">
              <a:extLst>
                <a:ext uri="{FF2B5EF4-FFF2-40B4-BE49-F238E27FC236}">
                  <a16:creationId xmlns:a16="http://schemas.microsoft.com/office/drawing/2014/main" id="{70379913-EC79-A653-B748-3CA32E10F43F}"/>
                </a:ext>
              </a:extLst>
            </p:cNvPr>
            <p:cNvSpPr txBox="1"/>
            <p:nvPr/>
          </p:nvSpPr>
          <p:spPr>
            <a:xfrm>
              <a:off x="0" y="-57150"/>
              <a:ext cx="1175397" cy="2766483"/>
            </a:xfrm>
            <a:prstGeom prst="rect">
              <a:avLst/>
            </a:prstGeom>
            <a:grpFill/>
          </p:spPr>
          <p:txBody>
            <a:bodyPr lIns="33867" tIns="33867" rIns="33867" bIns="33867" rtlCol="0" anchor="ctr"/>
            <a:lstStyle/>
            <a:p>
              <a:pPr marL="0" marR="0" lvl="0" indent="0" algn="ctr" defTabSz="609630" rtl="0" eaLnBrk="1" fontAlgn="auto" latinLnBrk="0" hangingPunct="1">
                <a:lnSpc>
                  <a:spcPts val="168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grpSp>
      <p:sp>
        <p:nvSpPr>
          <p:cNvPr id="5" name="Freeform 5">
            <a:extLst>
              <a:ext uri="{FF2B5EF4-FFF2-40B4-BE49-F238E27FC236}">
                <a16:creationId xmlns:a16="http://schemas.microsoft.com/office/drawing/2014/main" id="{E511EE27-F5A7-DC00-657D-C62A4AF58E4D}"/>
              </a:ext>
            </a:extLst>
          </p:cNvPr>
          <p:cNvSpPr/>
          <p:nvPr/>
        </p:nvSpPr>
        <p:spPr>
          <a:xfrm>
            <a:off x="6847402" y="6263186"/>
            <a:ext cx="2086662" cy="59481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6" name="Freeform 6">
            <a:extLst>
              <a:ext uri="{FF2B5EF4-FFF2-40B4-BE49-F238E27FC236}">
                <a16:creationId xmlns:a16="http://schemas.microsoft.com/office/drawing/2014/main" id="{DCF72DF3-E001-4028-A38C-9C748FAC9246}"/>
              </a:ext>
            </a:extLst>
          </p:cNvPr>
          <p:cNvSpPr/>
          <p:nvPr/>
        </p:nvSpPr>
        <p:spPr>
          <a:xfrm>
            <a:off x="1817551" y="0"/>
            <a:ext cx="2028692" cy="6858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7" name="Freeform 7">
            <a:extLst>
              <a:ext uri="{FF2B5EF4-FFF2-40B4-BE49-F238E27FC236}">
                <a16:creationId xmlns:a16="http://schemas.microsoft.com/office/drawing/2014/main" id="{41CE1D60-11BE-119F-8509-2C2136098779}"/>
              </a:ext>
            </a:extLst>
          </p:cNvPr>
          <p:cNvSpPr/>
          <p:nvPr/>
        </p:nvSpPr>
        <p:spPr>
          <a:xfrm rot="-5400000" flipH="1" flipV="1">
            <a:off x="10451895" y="-549502"/>
            <a:ext cx="1190603" cy="2289607"/>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8" name="TextBox 8">
            <a:extLst>
              <a:ext uri="{FF2B5EF4-FFF2-40B4-BE49-F238E27FC236}">
                <a16:creationId xmlns:a16="http://schemas.microsoft.com/office/drawing/2014/main" id="{EB4D5B76-23B7-4FD1-29E8-CF0807EE53AF}"/>
              </a:ext>
            </a:extLst>
          </p:cNvPr>
          <p:cNvSpPr txBox="1"/>
          <p:nvPr/>
        </p:nvSpPr>
        <p:spPr>
          <a:xfrm>
            <a:off x="5306040" y="2600076"/>
            <a:ext cx="6479560" cy="1665392"/>
          </a:xfrm>
          <a:prstGeom prst="rect">
            <a:avLst/>
          </a:prstGeom>
        </p:spPr>
        <p:txBody>
          <a:bodyPr wrap="square" lIns="0" tIns="0" rIns="0" bIns="0" rtlCol="0" anchor="t">
            <a:spAutoFit/>
          </a:bodyPr>
          <a:lstStyle/>
          <a:p>
            <a:pPr marL="0" marR="0" lvl="0" indent="0" algn="l" defTabSz="609630" rtl="0" eaLnBrk="1" fontAlgn="auto" latinLnBrk="0" hangingPunct="1">
              <a:lnSpc>
                <a:spcPts val="4266"/>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Calibri"/>
                <a:ea typeface="+mn-ea"/>
                <a:cs typeface="+mn-cs"/>
              </a:rPr>
              <a:t>F. L. Stanton ES</a:t>
            </a:r>
          </a:p>
          <a:p>
            <a:pPr marL="0" marR="0" lvl="0" indent="0" algn="l" defTabSz="609630" rtl="0" eaLnBrk="1" fontAlgn="auto" latinLnBrk="0" hangingPunct="1">
              <a:lnSpc>
                <a:spcPts val="4266"/>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LEVELING AND </a:t>
            </a:r>
          </a:p>
          <a:p>
            <a:pPr marL="0" marR="0" lvl="0" indent="0" algn="l" defTabSz="609630" rtl="0" eaLnBrk="1" fontAlgn="auto" latinLnBrk="0" hangingPunct="1">
              <a:lnSpc>
                <a:spcPts val="4266"/>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FY26 BUDGET ADJUSTMENT</a:t>
            </a:r>
          </a:p>
        </p:txBody>
      </p:sp>
      <p:grpSp>
        <p:nvGrpSpPr>
          <p:cNvPr id="10" name="Group 10">
            <a:extLst>
              <a:ext uri="{FF2B5EF4-FFF2-40B4-BE49-F238E27FC236}">
                <a16:creationId xmlns:a16="http://schemas.microsoft.com/office/drawing/2014/main" id="{A3E23249-95F8-B902-9907-477E0DB25C3A}"/>
              </a:ext>
            </a:extLst>
          </p:cNvPr>
          <p:cNvGrpSpPr/>
          <p:nvPr/>
        </p:nvGrpSpPr>
        <p:grpSpPr>
          <a:xfrm>
            <a:off x="726549" y="1379480"/>
            <a:ext cx="4109591" cy="4099040"/>
            <a:chOff x="0" y="0"/>
            <a:chExt cx="1623542" cy="1619374"/>
          </a:xfrm>
          <a:solidFill>
            <a:schemeClr val="accent2"/>
          </a:solidFill>
        </p:grpSpPr>
        <p:sp>
          <p:nvSpPr>
            <p:cNvPr id="11" name="Freeform 11">
              <a:extLst>
                <a:ext uri="{FF2B5EF4-FFF2-40B4-BE49-F238E27FC236}">
                  <a16:creationId xmlns:a16="http://schemas.microsoft.com/office/drawing/2014/main" id="{42AA3E9A-1A69-867C-E5F4-8963A4FC927C}"/>
                </a:ext>
              </a:extLst>
            </p:cNvPr>
            <p:cNvSpPr/>
            <p:nvPr/>
          </p:nvSpPr>
          <p:spPr>
            <a:xfrm>
              <a:off x="0" y="0"/>
              <a:ext cx="1623542" cy="1619374"/>
            </a:xfrm>
            <a:custGeom>
              <a:avLst/>
              <a:gdLst/>
              <a:ahLst/>
              <a:cxnLst/>
              <a:rect l="l" t="t" r="r" b="b"/>
              <a:pathLst>
                <a:path w="1623542" h="1619374">
                  <a:moveTo>
                    <a:pt x="0" y="0"/>
                  </a:moveTo>
                  <a:lnTo>
                    <a:pt x="1623542" y="0"/>
                  </a:lnTo>
                  <a:lnTo>
                    <a:pt x="1623542" y="1619374"/>
                  </a:lnTo>
                  <a:lnTo>
                    <a:pt x="0" y="1619374"/>
                  </a:ln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12" name="TextBox 12">
              <a:extLst>
                <a:ext uri="{FF2B5EF4-FFF2-40B4-BE49-F238E27FC236}">
                  <a16:creationId xmlns:a16="http://schemas.microsoft.com/office/drawing/2014/main" id="{77477475-A222-6503-52B6-7B6B900125A5}"/>
                </a:ext>
              </a:extLst>
            </p:cNvPr>
            <p:cNvSpPr txBox="1"/>
            <p:nvPr/>
          </p:nvSpPr>
          <p:spPr>
            <a:xfrm>
              <a:off x="0" y="-57150"/>
              <a:ext cx="1623542" cy="1676524"/>
            </a:xfrm>
            <a:prstGeom prst="rect">
              <a:avLst/>
            </a:prstGeom>
            <a:grpFill/>
          </p:spPr>
          <p:txBody>
            <a:bodyPr lIns="33867" tIns="33867" rIns="33867" bIns="33867" rtlCol="0" anchor="ctr"/>
            <a:lstStyle/>
            <a:p>
              <a:pPr marL="0" marR="0" lvl="0" indent="0" algn="ctr" defTabSz="609630" rtl="0" eaLnBrk="1" fontAlgn="auto" latinLnBrk="0" hangingPunct="1">
                <a:lnSpc>
                  <a:spcPts val="168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grpSp>
      <p:sp>
        <p:nvSpPr>
          <p:cNvPr id="9" name="TextBox 8">
            <a:extLst>
              <a:ext uri="{FF2B5EF4-FFF2-40B4-BE49-F238E27FC236}">
                <a16:creationId xmlns:a16="http://schemas.microsoft.com/office/drawing/2014/main" id="{532ECC94-9923-A6B5-7E37-662163F0F745}"/>
              </a:ext>
            </a:extLst>
          </p:cNvPr>
          <p:cNvSpPr txBox="1"/>
          <p:nvPr/>
        </p:nvSpPr>
        <p:spPr>
          <a:xfrm>
            <a:off x="9347200" y="5904113"/>
            <a:ext cx="2696007" cy="748795"/>
          </a:xfrm>
          <a:prstGeom prst="rect">
            <a:avLst/>
          </a:prstGeom>
          <a:noFill/>
          <a:ln w="76200">
            <a:solidFill>
              <a:schemeClr val="accent1"/>
            </a:solidFill>
          </a:ln>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a:ea typeface="+mn-ea"/>
                <a:cs typeface="+mn-cs"/>
              </a:rPr>
              <a:t>Template Last Revised: </a:t>
            </a:r>
            <a:r>
              <a:rPr kumimoji="0" lang="en-US" sz="2133" b="0" i="0" u="none" strike="noStrike" kern="1200" cap="none" spc="0" normalizeH="0" baseline="0" noProof="0" dirty="0">
                <a:ln>
                  <a:noFill/>
                </a:ln>
                <a:solidFill>
                  <a:prstClr val="black"/>
                </a:solidFill>
                <a:effectLst/>
                <a:uLnTx/>
                <a:uFillTx/>
                <a:latin typeface="Calibri"/>
                <a:ea typeface="+mn-ea"/>
                <a:cs typeface="+mn-cs"/>
              </a:rPr>
              <a:t>9/4/2025</a:t>
            </a:r>
          </a:p>
        </p:txBody>
      </p:sp>
    </p:spTree>
    <p:extLst>
      <p:ext uri="{BB962C8B-B14F-4D97-AF65-F5344CB8AC3E}">
        <p14:creationId xmlns:p14="http://schemas.microsoft.com/office/powerpoint/2010/main" val="15512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7F6B-3418-5E13-5FA1-8E640CF2E3E7}"/>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3DC48AE2-B711-E520-82A5-54355CA4F6A4}"/>
              </a:ext>
            </a:extLst>
          </p:cNvPr>
          <p:cNvGrpSpPr/>
          <p:nvPr/>
        </p:nvGrpSpPr>
        <p:grpSpPr>
          <a:xfrm>
            <a:off x="-5348" y="127000"/>
            <a:ext cx="5537200" cy="6731000"/>
            <a:chOff x="0" y="0"/>
            <a:chExt cx="2389791" cy="2709333"/>
          </a:xfrm>
          <a:solidFill>
            <a:schemeClr val="accent5"/>
          </a:solidFill>
        </p:grpSpPr>
        <p:sp>
          <p:nvSpPr>
            <p:cNvPr id="7" name="Freeform 7">
              <a:extLst>
                <a:ext uri="{FF2B5EF4-FFF2-40B4-BE49-F238E27FC236}">
                  <a16:creationId xmlns:a16="http://schemas.microsoft.com/office/drawing/2014/main" id="{CD8ADF78-115F-4645-2E94-9A726FA73D31}"/>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pPr defTabSz="609630"/>
              <a:endParaRPr lang="en-US" sz="1200" dirty="0">
                <a:solidFill>
                  <a:prstClr val="black"/>
                </a:solidFill>
                <a:latin typeface="Segoe UI" panose="020B0502040204020203" pitchFamily="34" charset="0"/>
              </a:endParaRPr>
            </a:p>
          </p:txBody>
        </p:sp>
        <p:sp>
          <p:nvSpPr>
            <p:cNvPr id="8" name="TextBox 8">
              <a:extLst>
                <a:ext uri="{FF2B5EF4-FFF2-40B4-BE49-F238E27FC236}">
                  <a16:creationId xmlns:a16="http://schemas.microsoft.com/office/drawing/2014/main" id="{4B1EF614-E443-1BC5-B65C-61CC90035590}"/>
                </a:ext>
              </a:extLst>
            </p:cNvPr>
            <p:cNvSpPr txBox="1"/>
            <p:nvPr/>
          </p:nvSpPr>
          <p:spPr>
            <a:xfrm>
              <a:off x="0" y="-57150"/>
              <a:ext cx="2389791" cy="2766483"/>
            </a:xfrm>
            <a:prstGeom prst="rect">
              <a:avLst/>
            </a:prstGeom>
            <a:grpFill/>
          </p:spPr>
          <p:txBody>
            <a:bodyPr lIns="33867" tIns="33867" rIns="33867" bIns="33867" rtlCol="0" anchor="ctr"/>
            <a:lstStyle/>
            <a:p>
              <a:pPr algn="ctr" defTabSz="609630">
                <a:lnSpc>
                  <a:spcPts val="1680"/>
                </a:lnSpc>
              </a:pPr>
              <a:endParaRPr sz="1200" dirty="0">
                <a:solidFill>
                  <a:prstClr val="black"/>
                </a:solidFill>
                <a:latin typeface="Segoe UI" panose="020B0502040204020203" pitchFamily="34" charset="0"/>
              </a:endParaRPr>
            </a:p>
          </p:txBody>
        </p:sp>
      </p:grpSp>
      <p:sp>
        <p:nvSpPr>
          <p:cNvPr id="9" name="Freeform 9">
            <a:extLst>
              <a:ext uri="{FF2B5EF4-FFF2-40B4-BE49-F238E27FC236}">
                <a16:creationId xmlns:a16="http://schemas.microsoft.com/office/drawing/2014/main" id="{B259DEFC-8142-5A52-651C-CECE5A22AADC}"/>
              </a:ext>
            </a:extLst>
          </p:cNvPr>
          <p:cNvSpPr/>
          <p:nvPr/>
        </p:nvSpPr>
        <p:spPr>
          <a:xfrm>
            <a:off x="3380613" y="88201"/>
            <a:ext cx="2028692" cy="6858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t="-170794"/>
            </a:stretch>
          </a:blipFill>
        </p:spPr>
        <p:txBody>
          <a:bodyPr/>
          <a:lstStyle/>
          <a:p>
            <a:pPr defTabSz="609630"/>
            <a:endParaRPr lang="en-US" sz="1200" dirty="0">
              <a:solidFill>
                <a:prstClr val="black"/>
              </a:solidFill>
              <a:latin typeface="Segoe UI" panose="020B0502040204020203" pitchFamily="34" charset="0"/>
            </a:endParaRPr>
          </a:p>
        </p:txBody>
      </p:sp>
      <p:sp>
        <p:nvSpPr>
          <p:cNvPr id="10" name="Freeform 10">
            <a:extLst>
              <a:ext uri="{FF2B5EF4-FFF2-40B4-BE49-F238E27FC236}">
                <a16:creationId xmlns:a16="http://schemas.microsoft.com/office/drawing/2014/main" id="{AF7EDD0E-CCB8-AC3E-3AAF-417F0E656820}"/>
              </a:ext>
            </a:extLst>
          </p:cNvPr>
          <p:cNvSpPr/>
          <p:nvPr/>
        </p:nvSpPr>
        <p:spPr>
          <a:xfrm rot="-5400000" flipH="1">
            <a:off x="652198" y="-652198"/>
            <a:ext cx="1141603" cy="2445999"/>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5">
              <a:extLst>
                <a:ext uri="{96DAC541-7B7A-43D3-8B79-37D633B846F1}">
                  <asvg:svgBlip xmlns:asvg="http://schemas.microsoft.com/office/drawing/2016/SVG/main" r:embed="rId6"/>
                </a:ext>
              </a:extLst>
            </a:blip>
            <a:stretch>
              <a:fillRect l="-17244" t="-12151" r="1"/>
            </a:stretch>
          </a:blipFill>
        </p:spPr>
        <p:txBody>
          <a:bodyPr/>
          <a:lstStyle/>
          <a:p>
            <a:pPr defTabSz="609630"/>
            <a:endParaRPr lang="en-US" sz="1200" dirty="0">
              <a:solidFill>
                <a:prstClr val="black"/>
              </a:solidFill>
              <a:latin typeface="Segoe UI" panose="020B0502040204020203" pitchFamily="34" charset="0"/>
            </a:endParaRPr>
          </a:p>
        </p:txBody>
      </p:sp>
      <p:pic>
        <p:nvPicPr>
          <p:cNvPr id="13" name="Graphic 12" descr="Settings outline">
            <a:extLst>
              <a:ext uri="{FF2B5EF4-FFF2-40B4-BE49-F238E27FC236}">
                <a16:creationId xmlns:a16="http://schemas.microsoft.com/office/drawing/2014/main" id="{2FE7E987-7BC1-A69A-0875-AB03C2EBD3E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60400" y="1586460"/>
            <a:ext cx="4622800" cy="4622800"/>
          </a:xfrm>
          <a:prstGeom prst="rect">
            <a:avLst/>
          </a:prstGeom>
        </p:spPr>
      </p:pic>
      <p:sp>
        <p:nvSpPr>
          <p:cNvPr id="11" name="Title 1">
            <a:extLst>
              <a:ext uri="{FF2B5EF4-FFF2-40B4-BE49-F238E27FC236}">
                <a16:creationId xmlns:a16="http://schemas.microsoft.com/office/drawing/2014/main" id="{5820AEB9-F1BC-62C2-8763-3DCF2990D791}"/>
              </a:ext>
            </a:extLst>
          </p:cNvPr>
          <p:cNvSpPr txBox="1">
            <a:spLocks/>
          </p:cNvSpPr>
          <p:nvPr/>
        </p:nvSpPr>
        <p:spPr>
          <a:xfrm>
            <a:off x="3727359" y="76500"/>
            <a:ext cx="6766560" cy="768096"/>
          </a:xfrm>
          <a:prstGeom prst="rect">
            <a:avLst/>
          </a:prstGeom>
        </p:spPr>
        <p:txBody>
          <a:bodyPr/>
          <a:lstStyle>
            <a:lvl1pPr algn="ctr" defTabSz="914400" rtl="0" eaLnBrk="1" latinLnBrk="0" hangingPunct="1">
              <a:spcBef>
                <a:spcPct val="0"/>
              </a:spcBef>
              <a:buNone/>
              <a:defRPr sz="4400" kern="1200">
                <a:solidFill>
                  <a:schemeClr val="tx1"/>
                </a:solidFill>
                <a:latin typeface="Segoe UI" panose="020B0502040204020203" pitchFamily="34" charset="0"/>
                <a:ea typeface="+mj-ea"/>
                <a:cs typeface="+mj-cs"/>
              </a:defRPr>
            </a:lvl1pPr>
          </a:lstStyle>
          <a:p>
            <a:pPr defTabSz="609630"/>
            <a:r>
              <a:rPr lang="en-US" b="1" dirty="0">
                <a:solidFill>
                  <a:prstClr val="black"/>
                </a:solidFill>
              </a:rPr>
              <a:t>Enrollment</a:t>
            </a:r>
          </a:p>
        </p:txBody>
      </p:sp>
      <p:sp>
        <p:nvSpPr>
          <p:cNvPr id="12" name="Slide Number Placeholder 14">
            <a:extLst>
              <a:ext uri="{FF2B5EF4-FFF2-40B4-BE49-F238E27FC236}">
                <a16:creationId xmlns:a16="http://schemas.microsoft.com/office/drawing/2014/main" id="{0E9A391F-C2B3-FD76-ADCD-BAC7198FCAFD}"/>
              </a:ext>
            </a:extLst>
          </p:cNvPr>
          <p:cNvSpPr>
            <a:spLocks noGrp="1"/>
          </p:cNvSpPr>
          <p:nvPr>
            <p:ph type="sldNum" sz="quarter" idx="12"/>
          </p:nvPr>
        </p:nvSpPr>
        <p:spPr>
          <a:xfrm>
            <a:off x="4368800" y="4237567"/>
            <a:ext cx="1422400" cy="243417"/>
          </a:xfrm>
        </p:spPr>
        <p:txBody>
          <a:bodyPr/>
          <a:lstStyle/>
          <a:p>
            <a:pPr defTabSz="609630"/>
            <a:fld id="{48F63A3B-78C7-47BE-AE5E-E10140E04643}" type="slidenum">
              <a:rPr lang="en-US">
                <a:solidFill>
                  <a:prstClr val="black">
                    <a:tint val="75000"/>
                  </a:prstClr>
                </a:solidFill>
              </a:rPr>
              <a:pPr defTabSz="609630"/>
              <a:t>18</a:t>
            </a:fld>
            <a:endParaRPr lang="en-US" dirty="0">
              <a:solidFill>
                <a:prstClr val="black">
                  <a:tint val="75000"/>
                </a:prstClr>
              </a:solidFill>
            </a:endParaRPr>
          </a:p>
        </p:txBody>
      </p:sp>
      <p:graphicFrame>
        <p:nvGraphicFramePr>
          <p:cNvPr id="15" name="Table 16">
            <a:extLst>
              <a:ext uri="{FF2B5EF4-FFF2-40B4-BE49-F238E27FC236}">
                <a16:creationId xmlns:a16="http://schemas.microsoft.com/office/drawing/2014/main" id="{B40945B2-356A-59F9-41DE-0B08F272E404}"/>
              </a:ext>
            </a:extLst>
          </p:cNvPr>
          <p:cNvGraphicFramePr>
            <a:graphicFrameLocks/>
          </p:cNvGraphicFramePr>
          <p:nvPr>
            <p:extLst>
              <p:ext uri="{D42A27DB-BD31-4B8C-83A1-F6EECF244321}">
                <p14:modId xmlns:p14="http://schemas.microsoft.com/office/powerpoint/2010/main" val="895837803"/>
              </p:ext>
            </p:extLst>
          </p:nvPr>
        </p:nvGraphicFramePr>
        <p:xfrm>
          <a:off x="5850459" y="819220"/>
          <a:ext cx="4276726" cy="1381760"/>
        </p:xfrm>
        <a:graphic>
          <a:graphicData uri="http://schemas.openxmlformats.org/drawingml/2006/table">
            <a:tbl>
              <a:tblPr firstRow="1" bandRow="1">
                <a:tableStyleId>{5FD0F851-EC5A-4D38-B0AD-8093EC10F338}</a:tableStyleId>
              </a:tblPr>
              <a:tblGrid>
                <a:gridCol w="2914651">
                  <a:extLst>
                    <a:ext uri="{9D8B030D-6E8A-4147-A177-3AD203B41FA5}">
                      <a16:colId xmlns:a16="http://schemas.microsoft.com/office/drawing/2014/main" val="697791016"/>
                    </a:ext>
                  </a:extLst>
                </a:gridCol>
                <a:gridCol w="1362075">
                  <a:extLst>
                    <a:ext uri="{9D8B030D-6E8A-4147-A177-3AD203B41FA5}">
                      <a16:colId xmlns:a16="http://schemas.microsoft.com/office/drawing/2014/main" val="3703141561"/>
                    </a:ext>
                  </a:extLst>
                </a:gridCol>
              </a:tblGrid>
              <a:tr h="370840">
                <a:tc>
                  <a:txBody>
                    <a:bodyPr/>
                    <a:lstStyle/>
                    <a:p>
                      <a:pPr algn="r"/>
                      <a:r>
                        <a:rPr lang="en-US" sz="1800" b="1" dirty="0"/>
                        <a:t>Projected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550905"/>
                  </a:ext>
                </a:extLst>
              </a:tr>
              <a:tr h="640080">
                <a:tc>
                  <a:txBody>
                    <a:bodyPr/>
                    <a:lstStyle/>
                    <a:p>
                      <a:pPr algn="r"/>
                      <a:r>
                        <a:rPr lang="en-US" sz="1800" b="1" dirty="0"/>
                        <a:t>15-Day Count(08.22.25)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a:t>192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814329"/>
                  </a:ext>
                </a:extLst>
              </a:tr>
              <a:tr h="370840">
                <a:tc>
                  <a:txBody>
                    <a:bodyPr/>
                    <a:lstStyle/>
                    <a:p>
                      <a:pPr algn="r"/>
                      <a:r>
                        <a:rPr lang="en-US" sz="1800" b="1" dirty="0"/>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691733"/>
                  </a:ext>
                </a:extLst>
              </a:tr>
            </a:tbl>
          </a:graphicData>
        </a:graphic>
      </p:graphicFrame>
      <p:graphicFrame>
        <p:nvGraphicFramePr>
          <p:cNvPr id="18" name="Table 23">
            <a:extLst>
              <a:ext uri="{FF2B5EF4-FFF2-40B4-BE49-F238E27FC236}">
                <a16:creationId xmlns:a16="http://schemas.microsoft.com/office/drawing/2014/main" id="{148A1D9D-F432-7CC0-030B-6D73F11CBAB4}"/>
              </a:ext>
            </a:extLst>
          </p:cNvPr>
          <p:cNvGraphicFramePr>
            <a:graphicFrameLocks noGrp="1"/>
          </p:cNvGraphicFramePr>
          <p:nvPr>
            <p:extLst>
              <p:ext uri="{D42A27DB-BD31-4B8C-83A1-F6EECF244321}">
                <p14:modId xmlns:p14="http://schemas.microsoft.com/office/powerpoint/2010/main" val="244099221"/>
              </p:ext>
            </p:extLst>
          </p:nvPr>
        </p:nvGraphicFramePr>
        <p:xfrm>
          <a:off x="5588146" y="2987877"/>
          <a:ext cx="6397535" cy="1554480"/>
        </p:xfrm>
        <a:graphic>
          <a:graphicData uri="http://schemas.openxmlformats.org/drawingml/2006/table">
            <a:tbl>
              <a:tblPr firstRow="1" bandRow="1">
                <a:tableStyleId>{D27102A9-8310-4765-A935-A1911B00CA55}</a:tableStyleId>
              </a:tblPr>
              <a:tblGrid>
                <a:gridCol w="2786109">
                  <a:extLst>
                    <a:ext uri="{9D8B030D-6E8A-4147-A177-3AD203B41FA5}">
                      <a16:colId xmlns:a16="http://schemas.microsoft.com/office/drawing/2014/main" val="2607856906"/>
                    </a:ext>
                  </a:extLst>
                </a:gridCol>
                <a:gridCol w="3611426">
                  <a:extLst>
                    <a:ext uri="{9D8B030D-6E8A-4147-A177-3AD203B41FA5}">
                      <a16:colId xmlns:a16="http://schemas.microsoft.com/office/drawing/2014/main" val="2739395123"/>
                    </a:ext>
                  </a:extLst>
                </a:gridCol>
              </a:tblGrid>
              <a:tr h="1554480">
                <a:tc>
                  <a:txBody>
                    <a:bodyPr/>
                    <a:lstStyle/>
                    <a:p>
                      <a:pPr marL="0" algn="r" defTabSz="914400" rtl="0" eaLnBrk="1" latinLnBrk="0" hangingPunct="1"/>
                      <a:r>
                        <a:rPr lang="en-US" sz="2400" b="1" kern="1200" dirty="0">
                          <a:solidFill>
                            <a:schemeClr val="tx1"/>
                          </a:solidFill>
                          <a:latin typeface="+mn-lt"/>
                          <a:ea typeface="+mn-ea"/>
                          <a:cs typeface="+mn-cs"/>
                        </a:rPr>
                        <a:t>Budget Adjustment*</a:t>
                      </a:r>
                    </a:p>
                  </a:txBody>
                  <a:tcPr anchor="ctr"/>
                </a:tc>
                <a:tc>
                  <a:txBody>
                    <a:bodyPr/>
                    <a:lstStyle/>
                    <a:p>
                      <a:r>
                        <a:rPr lang="en-US" sz="2400" b="0" i="1" dirty="0">
                          <a:solidFill>
                            <a:schemeClr val="tx1"/>
                          </a:solidFill>
                        </a:rPr>
                        <a:t> $0</a:t>
                      </a:r>
                    </a:p>
                  </a:txBody>
                  <a:tcPr anchor="ctr">
                    <a:solidFill>
                      <a:schemeClr val="bg2"/>
                    </a:solidFill>
                  </a:tcPr>
                </a:tc>
                <a:extLst>
                  <a:ext uri="{0D108BD9-81ED-4DB2-BD59-A6C34878D82A}">
                    <a16:rowId xmlns:a16="http://schemas.microsoft.com/office/drawing/2014/main" val="1210822902"/>
                  </a:ext>
                </a:extLst>
              </a:tr>
            </a:tbl>
          </a:graphicData>
        </a:graphic>
      </p:graphicFrame>
      <p:sp>
        <p:nvSpPr>
          <p:cNvPr id="19" name="TextBox 18">
            <a:extLst>
              <a:ext uri="{FF2B5EF4-FFF2-40B4-BE49-F238E27FC236}">
                <a16:creationId xmlns:a16="http://schemas.microsoft.com/office/drawing/2014/main" id="{41CF1227-69A0-0F5C-633E-6EBA5545529B}"/>
              </a:ext>
            </a:extLst>
          </p:cNvPr>
          <p:cNvSpPr txBox="1"/>
          <p:nvPr/>
        </p:nvSpPr>
        <p:spPr>
          <a:xfrm>
            <a:off x="5531852" y="4987812"/>
            <a:ext cx="6629449" cy="461665"/>
          </a:xfrm>
          <a:prstGeom prst="rect">
            <a:avLst/>
          </a:prstGeom>
          <a:solidFill>
            <a:schemeClr val="bg1"/>
          </a:solidFill>
        </p:spPr>
        <p:txBody>
          <a:bodyPr wrap="square" rtlCol="0">
            <a:spAutoFit/>
          </a:bodyPr>
          <a:lstStyle/>
          <a:p>
            <a:pPr defTabSz="609630"/>
            <a:r>
              <a:rPr lang="en-US" sz="1200" dirty="0">
                <a:solidFill>
                  <a:prstClr val="black"/>
                </a:solidFill>
                <a:latin typeface="Calibri"/>
              </a:rPr>
              <a:t>*The budget adjustment reflects the impact of the following: Enrollment changes, school reserves, Title I Part A, Title I- Family Engagement </a:t>
            </a:r>
          </a:p>
        </p:txBody>
      </p:sp>
      <p:sp>
        <p:nvSpPr>
          <p:cNvPr id="5" name="Title 1">
            <a:extLst>
              <a:ext uri="{FF2B5EF4-FFF2-40B4-BE49-F238E27FC236}">
                <a16:creationId xmlns:a16="http://schemas.microsoft.com/office/drawing/2014/main" id="{6E8491EC-288F-9BF5-E5FA-FDCAFF8CDA28}"/>
              </a:ext>
            </a:extLst>
          </p:cNvPr>
          <p:cNvSpPr txBox="1">
            <a:spLocks/>
          </p:cNvSpPr>
          <p:nvPr/>
        </p:nvSpPr>
        <p:spPr>
          <a:xfrm>
            <a:off x="5508081" y="5952108"/>
            <a:ext cx="6766560" cy="32267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defTabSz="609630"/>
            <a:r>
              <a:rPr lang="en-US" sz="1200" dirty="0">
                <a:solidFill>
                  <a:prstClr val="black"/>
                </a:solidFill>
                <a:latin typeface="Arial" panose="020B0604020202020204" pitchFamily="34" charset="0"/>
                <a:cs typeface="Arial" panose="020B0604020202020204" pitchFamily="34" charset="0"/>
              </a:rPr>
              <a:t>Hold harmless</a:t>
            </a:r>
          </a:p>
        </p:txBody>
      </p:sp>
      <p:sp>
        <p:nvSpPr>
          <p:cNvPr id="14" name="TextBox 13">
            <a:extLst>
              <a:ext uri="{FF2B5EF4-FFF2-40B4-BE49-F238E27FC236}">
                <a16:creationId xmlns:a16="http://schemas.microsoft.com/office/drawing/2014/main" id="{EF8AE4D8-F0BC-5390-75DB-E0926EDF9AFE}"/>
              </a:ext>
            </a:extLst>
          </p:cNvPr>
          <p:cNvSpPr txBox="1"/>
          <p:nvPr/>
        </p:nvSpPr>
        <p:spPr>
          <a:xfrm>
            <a:off x="5576260" y="6185575"/>
            <a:ext cx="6585041" cy="276999"/>
          </a:xfrm>
          <a:prstGeom prst="rect">
            <a:avLst/>
          </a:prstGeom>
          <a:noFill/>
        </p:spPr>
        <p:txBody>
          <a:bodyPr wrap="square" rtlCol="0">
            <a:spAutoFit/>
          </a:bodyPr>
          <a:lstStyle/>
          <a:p>
            <a:pPr defTabSz="609630"/>
            <a:r>
              <a:rPr lang="en-US" sz="1200" dirty="0">
                <a:solidFill>
                  <a:prstClr val="black"/>
                </a:solidFill>
              </a:rPr>
              <a:t>To support academic stability in schools, </a:t>
            </a:r>
            <a:r>
              <a:rPr lang="en-US" sz="1200" dirty="0">
                <a:solidFill>
                  <a:prstClr val="black"/>
                </a:solidFill>
                <a:latin typeface="Calibri"/>
              </a:rPr>
              <a:t>budgets were not reduced beyond school reserves. </a:t>
            </a:r>
          </a:p>
        </p:txBody>
      </p:sp>
    </p:spTree>
    <p:extLst>
      <p:ext uri="{BB962C8B-B14F-4D97-AF65-F5344CB8AC3E}">
        <p14:creationId xmlns:p14="http://schemas.microsoft.com/office/powerpoint/2010/main" val="3270255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A400C-BB3A-D41F-7316-A920486076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97DF15F-7FE6-CF03-38F4-9FA4DC2A199A}"/>
              </a:ext>
            </a:extLst>
          </p:cNvPr>
          <p:cNvGrpSpPr/>
          <p:nvPr/>
        </p:nvGrpSpPr>
        <p:grpSpPr>
          <a:xfrm>
            <a:off x="6096000" y="0"/>
            <a:ext cx="6096000" cy="6858001"/>
            <a:chOff x="0" y="0"/>
            <a:chExt cx="2408296" cy="2942706"/>
          </a:xfrm>
        </p:grpSpPr>
        <p:sp>
          <p:nvSpPr>
            <p:cNvPr id="3" name="Freeform 3">
              <a:extLst>
                <a:ext uri="{FF2B5EF4-FFF2-40B4-BE49-F238E27FC236}">
                  <a16:creationId xmlns:a16="http://schemas.microsoft.com/office/drawing/2014/main" id="{A3E6013D-50EA-AB2A-4C44-141F6DAA70CB}"/>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latin typeface="Segoe UI" panose="020B0502040204020203" pitchFamily="34" charset="0"/>
              </a:endParaRPr>
            </a:p>
          </p:txBody>
        </p:sp>
        <p:sp>
          <p:nvSpPr>
            <p:cNvPr id="4" name="TextBox 4">
              <a:extLst>
                <a:ext uri="{FF2B5EF4-FFF2-40B4-BE49-F238E27FC236}">
                  <a16:creationId xmlns:a16="http://schemas.microsoft.com/office/drawing/2014/main" id="{AEB43BF6-1628-4ACB-E614-AB94D1536FF5}"/>
                </a:ext>
              </a:extLst>
            </p:cNvPr>
            <p:cNvSpPr txBox="1"/>
            <p:nvPr/>
          </p:nvSpPr>
          <p:spPr>
            <a:xfrm>
              <a:off x="0" y="-57150"/>
              <a:ext cx="2408296" cy="2999856"/>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680"/>
                </a:lnSpc>
              </a:pPr>
              <a:endParaRPr sz="800" dirty="0">
                <a:latin typeface="Segoe UI" panose="020B0502040204020203" pitchFamily="34" charset="0"/>
              </a:endParaRPr>
            </a:p>
          </p:txBody>
        </p:sp>
      </p:grpSp>
      <p:sp>
        <p:nvSpPr>
          <p:cNvPr id="5" name="Freeform 5">
            <a:extLst>
              <a:ext uri="{FF2B5EF4-FFF2-40B4-BE49-F238E27FC236}">
                <a16:creationId xmlns:a16="http://schemas.microsoft.com/office/drawing/2014/main" id="{A5117E00-5BDD-4F2B-CE66-491CB41174EA}"/>
              </a:ext>
            </a:extLst>
          </p:cNvPr>
          <p:cNvSpPr/>
          <p:nvPr/>
        </p:nvSpPr>
        <p:spPr>
          <a:xfrm>
            <a:off x="11501704" y="3698552"/>
            <a:ext cx="690297" cy="1910165"/>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latin typeface="Segoe UI" panose="020B0502040204020203" pitchFamily="34" charset="0"/>
            </a:endParaRPr>
          </a:p>
        </p:txBody>
      </p:sp>
      <p:sp>
        <p:nvSpPr>
          <p:cNvPr id="6" name="Freeform 6">
            <a:extLst>
              <a:ext uri="{FF2B5EF4-FFF2-40B4-BE49-F238E27FC236}">
                <a16:creationId xmlns:a16="http://schemas.microsoft.com/office/drawing/2014/main" id="{C85993EB-C95D-AE44-7E1E-CC0C310D8996}"/>
              </a:ext>
            </a:extLst>
          </p:cNvPr>
          <p:cNvSpPr/>
          <p:nvPr/>
        </p:nvSpPr>
        <p:spPr>
          <a:xfrm>
            <a:off x="4693567" y="0"/>
            <a:ext cx="2028692" cy="6858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latin typeface="Segoe UI" panose="020B0502040204020203" pitchFamily="34" charset="0"/>
            </a:endParaRPr>
          </a:p>
        </p:txBody>
      </p:sp>
      <p:grpSp>
        <p:nvGrpSpPr>
          <p:cNvPr id="7" name="Group 7">
            <a:extLst>
              <a:ext uri="{FF2B5EF4-FFF2-40B4-BE49-F238E27FC236}">
                <a16:creationId xmlns:a16="http://schemas.microsoft.com/office/drawing/2014/main" id="{F9266FA1-CC7B-8E6B-AC74-EFD926E09409}"/>
              </a:ext>
            </a:extLst>
          </p:cNvPr>
          <p:cNvGrpSpPr/>
          <p:nvPr/>
        </p:nvGrpSpPr>
        <p:grpSpPr>
          <a:xfrm>
            <a:off x="7106536" y="842315"/>
            <a:ext cx="4044419" cy="4938739"/>
            <a:chOff x="0" y="0"/>
            <a:chExt cx="1597795" cy="1056500"/>
          </a:xfrm>
        </p:grpSpPr>
        <p:sp>
          <p:nvSpPr>
            <p:cNvPr id="8" name="Freeform 8">
              <a:extLst>
                <a:ext uri="{FF2B5EF4-FFF2-40B4-BE49-F238E27FC236}">
                  <a16:creationId xmlns:a16="http://schemas.microsoft.com/office/drawing/2014/main" id="{63B0ABF0-7C26-B11A-F485-E4CAE10AB852}"/>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latin typeface="Segoe UI" panose="020B0502040204020203" pitchFamily="34" charset="0"/>
              </a:endParaRPr>
            </a:p>
          </p:txBody>
        </p:sp>
        <p:sp>
          <p:nvSpPr>
            <p:cNvPr id="9" name="TextBox 9">
              <a:extLst>
                <a:ext uri="{FF2B5EF4-FFF2-40B4-BE49-F238E27FC236}">
                  <a16:creationId xmlns:a16="http://schemas.microsoft.com/office/drawing/2014/main" id="{19018621-89F1-F2B3-6CE4-D6F98A5FE0CF}"/>
                </a:ext>
              </a:extLst>
            </p:cNvPr>
            <p:cNvSpPr txBox="1"/>
            <p:nvPr/>
          </p:nvSpPr>
          <p:spPr>
            <a:xfrm>
              <a:off x="0" y="-57150"/>
              <a:ext cx="1597795" cy="111365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680"/>
                </a:lnSpc>
              </a:pPr>
              <a:endParaRPr sz="800" dirty="0">
                <a:latin typeface="Segoe UI" panose="020B0502040204020203" pitchFamily="34" charset="0"/>
              </a:endParaRPr>
            </a:p>
          </p:txBody>
        </p:sp>
      </p:grpSp>
      <p:sp>
        <p:nvSpPr>
          <p:cNvPr id="10" name="Freeform 10">
            <a:extLst>
              <a:ext uri="{FF2B5EF4-FFF2-40B4-BE49-F238E27FC236}">
                <a16:creationId xmlns:a16="http://schemas.microsoft.com/office/drawing/2014/main" id="{92941796-F225-3291-057E-D587FE52F2A3}"/>
              </a:ext>
            </a:extLst>
          </p:cNvPr>
          <p:cNvSpPr/>
          <p:nvPr/>
        </p:nvSpPr>
        <p:spPr>
          <a:xfrm rot="16200000" flipH="1">
            <a:off x="652198" y="-652198"/>
            <a:ext cx="1141603" cy="2445999"/>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latin typeface="Segoe UI" panose="020B0502040204020203" pitchFamily="34" charset="0"/>
            </a:endParaRPr>
          </a:p>
        </p:txBody>
      </p:sp>
      <p:sp>
        <p:nvSpPr>
          <p:cNvPr id="11" name="TextBox 8">
            <a:extLst>
              <a:ext uri="{FF2B5EF4-FFF2-40B4-BE49-F238E27FC236}">
                <a16:creationId xmlns:a16="http://schemas.microsoft.com/office/drawing/2014/main" id="{EF03E5EF-F54B-5C22-F456-29BF4BE95B97}"/>
              </a:ext>
            </a:extLst>
          </p:cNvPr>
          <p:cNvSpPr txBox="1"/>
          <p:nvPr/>
        </p:nvSpPr>
        <p:spPr>
          <a:xfrm>
            <a:off x="7121791" y="2511921"/>
            <a:ext cx="4044419" cy="165784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4266"/>
              </a:lnSpc>
            </a:pPr>
            <a:r>
              <a:rPr lang="en-US" sz="3734" b="1" spc="-42" dirty="0">
                <a:solidFill>
                  <a:srgbClr val="1D1D1B"/>
                </a:solidFill>
                <a:latin typeface="Poppins Bold"/>
                <a:ea typeface="Poppins Bold"/>
                <a:cs typeface="Poppins Bold"/>
                <a:sym typeface="Poppins Bold"/>
              </a:rPr>
              <a:t>Comprehensive Long-Range Facilities Plan</a:t>
            </a:r>
            <a:r>
              <a:rPr lang="en-US" sz="4266" b="1" spc="-42" dirty="0">
                <a:solidFill>
                  <a:srgbClr val="1D1D1B"/>
                </a:solidFill>
                <a:latin typeface="Poppins Bold"/>
                <a:ea typeface="Poppins Bold"/>
                <a:cs typeface="Poppins Bold"/>
                <a:sym typeface="Poppins Bold"/>
              </a:rPr>
              <a:t> </a:t>
            </a:r>
          </a:p>
        </p:txBody>
      </p:sp>
      <p:sp>
        <p:nvSpPr>
          <p:cNvPr id="12" name="TextBox 11">
            <a:extLst>
              <a:ext uri="{FF2B5EF4-FFF2-40B4-BE49-F238E27FC236}">
                <a16:creationId xmlns:a16="http://schemas.microsoft.com/office/drawing/2014/main" id="{BA477CC2-D422-C8FE-E8D2-4F03468AD904}"/>
              </a:ext>
            </a:extLst>
          </p:cNvPr>
          <p:cNvSpPr txBox="1"/>
          <p:nvPr/>
        </p:nvSpPr>
        <p:spPr>
          <a:xfrm>
            <a:off x="218363" y="1421005"/>
            <a:ext cx="5648683" cy="464800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667" b="1" dirty="0">
                <a:solidFill>
                  <a:schemeClr val="accent1"/>
                </a:solidFill>
                <a:latin typeface="Segoe UI" panose="020B0502040204020203" pitchFamily="34" charset="0"/>
                <a:cs typeface="Segoe UI" panose="020B0502040204020203" pitchFamily="34" charset="0"/>
              </a:rPr>
              <a:t>APS Forward 2040:</a:t>
            </a:r>
          </a:p>
          <a:p>
            <a:r>
              <a:rPr lang="en-US" sz="2667" b="1" dirty="0">
                <a:solidFill>
                  <a:schemeClr val="accent1"/>
                </a:solidFill>
                <a:latin typeface="Segoe UI" panose="020B0502040204020203" pitchFamily="34" charset="0"/>
                <a:cs typeface="Segoe UI" panose="020B0502040204020203" pitchFamily="34" charset="0"/>
              </a:rPr>
              <a:t>Reshaping the Future of Education</a:t>
            </a:r>
          </a:p>
          <a:p>
            <a:endParaRPr lang="en-US" sz="1600" dirty="0">
              <a:latin typeface="Segoe UI" panose="020B0502040204020203" pitchFamily="34" charset="0"/>
              <a:cs typeface="Segoe UI" panose="020B0502040204020203" pitchFamily="34" charset="0"/>
            </a:endParaRPr>
          </a:p>
          <a:p>
            <a:r>
              <a:rPr lang="en-US" sz="2400" b="1" u="sng" dirty="0">
                <a:latin typeface="Segoe UI" panose="020B0502040204020203" pitchFamily="34" charset="0"/>
                <a:cs typeface="Segoe UI" panose="020B0502040204020203" pitchFamily="34" charset="0"/>
              </a:rPr>
              <a:t>Taskforce Meetings</a:t>
            </a:r>
          </a:p>
          <a:p>
            <a:r>
              <a:rPr lang="en-US" sz="1867" dirty="0">
                <a:latin typeface="Segoe UI" panose="020B0502040204020203" pitchFamily="34" charset="0"/>
                <a:cs typeface="Segoe UI" panose="020B0502040204020203" pitchFamily="34" charset="0"/>
              </a:rPr>
              <a:t>May 8, 2025 - </a:t>
            </a:r>
            <a:r>
              <a:rPr lang="en-US" sz="1867" dirty="0">
                <a:latin typeface="Segoe UI" panose="020B0502040204020203" pitchFamily="34" charset="0"/>
                <a:cs typeface="Segoe UI" panose="020B0502040204020203" pitchFamily="34" charset="0"/>
                <a:hlinkClick r:id="rId9"/>
              </a:rPr>
              <a:t>Presentation</a:t>
            </a:r>
            <a:endParaRPr lang="en-US" sz="1867" dirty="0">
              <a:latin typeface="Segoe UI" panose="020B0502040204020203" pitchFamily="34" charset="0"/>
              <a:cs typeface="Segoe UI" panose="020B0502040204020203" pitchFamily="34" charset="0"/>
            </a:endParaRPr>
          </a:p>
          <a:p>
            <a:r>
              <a:rPr lang="en-US" sz="1867" dirty="0">
                <a:latin typeface="Segoe UI" panose="020B0502040204020203" pitchFamily="34" charset="0"/>
                <a:cs typeface="Segoe UI" panose="020B0502040204020203" pitchFamily="34" charset="0"/>
              </a:rPr>
              <a:t>August 5, 2025- </a:t>
            </a:r>
            <a:r>
              <a:rPr lang="en-US" sz="1867" dirty="0">
                <a:latin typeface="Segoe UI" panose="020B0502040204020203" pitchFamily="34" charset="0"/>
                <a:cs typeface="Segoe UI" panose="020B0502040204020203" pitchFamily="34" charset="0"/>
                <a:hlinkClick r:id="rId10"/>
              </a:rPr>
              <a:t>Presentation</a:t>
            </a:r>
            <a:endParaRPr lang="en-US" sz="1867"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a:p>
            <a:r>
              <a:rPr lang="en-US" sz="2400" b="1" u="sng" dirty="0">
                <a:latin typeface="Segoe UI" panose="020B0502040204020203" pitchFamily="34" charset="0"/>
                <a:cs typeface="Segoe UI" panose="020B0502040204020203" pitchFamily="34" charset="0"/>
              </a:rPr>
              <a:t>Upcoming Public Meetings</a:t>
            </a:r>
          </a:p>
          <a:p>
            <a:pPr marL="228611" indent="228611">
              <a:buFont typeface="Arial" panose="020B0604020202020204" pitchFamily="34" charset="0"/>
              <a:buChar char="•"/>
            </a:pPr>
            <a:r>
              <a:rPr lang="en-US" sz="1867" dirty="0"/>
              <a:t>October 20</a:t>
            </a:r>
          </a:p>
          <a:p>
            <a:pPr marL="228611" indent="228611">
              <a:buFont typeface="Arial" panose="020B0604020202020204" pitchFamily="34" charset="0"/>
              <a:buChar char="•"/>
            </a:pPr>
            <a:r>
              <a:rPr lang="en-US" sz="1867" dirty="0"/>
              <a:t>November 10</a:t>
            </a:r>
          </a:p>
          <a:p>
            <a:r>
              <a:rPr lang="en-US" sz="1867" b="1" dirty="0">
                <a:solidFill>
                  <a:schemeClr val="accent4"/>
                </a:solidFill>
              </a:rPr>
              <a:t>Virtual</a:t>
            </a:r>
            <a:r>
              <a:rPr lang="en-US" sz="1867" dirty="0">
                <a:solidFill>
                  <a:schemeClr val="accent4"/>
                </a:solidFill>
              </a:rPr>
              <a:t> – at Noon</a:t>
            </a:r>
          </a:p>
          <a:p>
            <a:r>
              <a:rPr lang="en-US" sz="1867" b="1" dirty="0">
                <a:solidFill>
                  <a:schemeClr val="accent4"/>
                </a:solidFill>
              </a:rPr>
              <a:t>In-person</a:t>
            </a:r>
            <a:r>
              <a:rPr lang="en-US" sz="1867" dirty="0">
                <a:solidFill>
                  <a:schemeClr val="accent4"/>
                </a:solidFill>
              </a:rPr>
              <a:t> at 6PM at CLL (130 Trinity Ave)</a:t>
            </a:r>
          </a:p>
          <a:p>
            <a:endParaRPr lang="en-US" sz="1600" dirty="0"/>
          </a:p>
          <a:p>
            <a:endParaRPr lang="en-US" sz="800" dirty="0"/>
          </a:p>
        </p:txBody>
      </p:sp>
      <p:sp>
        <p:nvSpPr>
          <p:cNvPr id="13" name="TextBox 12">
            <a:extLst>
              <a:ext uri="{FF2B5EF4-FFF2-40B4-BE49-F238E27FC236}">
                <a16:creationId xmlns:a16="http://schemas.microsoft.com/office/drawing/2014/main" id="{EEC15193-2A0E-9BA5-4012-486CFF214E3B}"/>
              </a:ext>
            </a:extLst>
          </p:cNvPr>
          <p:cNvSpPr txBox="1"/>
          <p:nvPr/>
        </p:nvSpPr>
        <p:spPr>
          <a:xfrm>
            <a:off x="7376145" y="4274593"/>
            <a:ext cx="3505200" cy="379656"/>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1867" dirty="0">
                <a:solidFill>
                  <a:schemeClr val="accent4"/>
                </a:solidFill>
              </a:rPr>
              <a:t>atlantapublicschools.us/APS2040</a:t>
            </a:r>
          </a:p>
        </p:txBody>
      </p:sp>
      <p:sp>
        <p:nvSpPr>
          <p:cNvPr id="14" name="TextBox 8">
            <a:extLst>
              <a:ext uri="{FF2B5EF4-FFF2-40B4-BE49-F238E27FC236}">
                <a16:creationId xmlns:a16="http://schemas.microsoft.com/office/drawing/2014/main" id="{E0112B67-B809-7FD2-4784-74CC5DC46677}"/>
              </a:ext>
            </a:extLst>
          </p:cNvPr>
          <p:cNvSpPr txBox="1"/>
          <p:nvPr/>
        </p:nvSpPr>
        <p:spPr>
          <a:xfrm>
            <a:off x="7121791" y="1670343"/>
            <a:ext cx="4044419" cy="55399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4266"/>
              </a:lnSpc>
            </a:pPr>
            <a:r>
              <a:rPr lang="en-US" sz="4000" spc="-42" dirty="0">
                <a:ln>
                  <a:solidFill>
                    <a:schemeClr val="accent1"/>
                  </a:solidFill>
                </a:ln>
                <a:solidFill>
                  <a:schemeClr val="accent3"/>
                </a:solidFill>
                <a:latin typeface="Poppins Bold"/>
                <a:ea typeface="Poppins Bold"/>
                <a:cs typeface="Poppins Bold"/>
                <a:sym typeface="Poppins Bold"/>
              </a:rPr>
              <a:t>UPDATE</a:t>
            </a:r>
          </a:p>
        </p:txBody>
      </p:sp>
    </p:spTree>
    <p:extLst>
      <p:ext uri="{BB962C8B-B14F-4D97-AF65-F5344CB8AC3E}">
        <p14:creationId xmlns:p14="http://schemas.microsoft.com/office/powerpoint/2010/main" val="383612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96236" y="176938"/>
            <a:ext cx="5693664" cy="768096"/>
          </a:xfrm>
        </p:spPr>
        <p:txBody>
          <a:bodyPr/>
          <a:lstStyle/>
          <a:p>
            <a:r>
              <a:rPr lang="en-US" sz="4400" b="1" dirty="0">
                <a:latin typeface="Arial Black" panose="020B0604020202020204" pitchFamily="34" charset="0"/>
                <a:ea typeface="Arial Regular" pitchFamily="34" charset="-122"/>
                <a:cs typeface="Arial Black" panose="020B0604020202020204" pitchFamily="34" charset="0"/>
              </a:rPr>
              <a:t>Agenda</a:t>
            </a:r>
            <a:endParaRPr lang="en-US" sz="4400" b="1" dirty="0">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364124" y="934571"/>
            <a:ext cx="7031450" cy="5539750"/>
          </a:xfrm>
        </p:spPr>
        <p:txBody>
          <a:bodyPr vert="horz" lIns="91440" tIns="45720" rIns="91440" bIns="45720" rtlCol="0" anchor="t">
            <a:noAutofit/>
          </a:bodyPr>
          <a:lstStyle/>
          <a:p>
            <a:r>
              <a:rPr lang="en-US" sz="1800" dirty="0"/>
              <a:t>School Strategic Plan</a:t>
            </a:r>
          </a:p>
          <a:p>
            <a:r>
              <a:rPr lang="en-US" sz="1800" dirty="0"/>
              <a:t>	Strategic Plan &amp; Priorities Review</a:t>
            </a:r>
          </a:p>
          <a:p>
            <a:r>
              <a:rPr lang="en-US" sz="1800" dirty="0"/>
              <a:t>	SMART Goals</a:t>
            </a:r>
          </a:p>
          <a:p>
            <a:r>
              <a:rPr lang="en-US" sz="1800" dirty="0"/>
              <a:t>Data Discussion</a:t>
            </a:r>
          </a:p>
          <a:p>
            <a:r>
              <a:rPr lang="en-US" sz="1800" dirty="0"/>
              <a:t>	Spring MAP and GMAS</a:t>
            </a:r>
            <a:endParaRPr lang="en-US" sz="1800" dirty="0">
              <a:cs typeface="Sabon Next LT"/>
            </a:endParaRPr>
          </a:p>
          <a:p>
            <a:r>
              <a:rPr lang="en-US" sz="1800" dirty="0"/>
              <a:t>Principal’s Report</a:t>
            </a:r>
          </a:p>
          <a:p>
            <a:r>
              <a:rPr lang="en-US" sz="1800" dirty="0"/>
              <a:t>	Current Enrollment &amp; Leveling</a:t>
            </a:r>
          </a:p>
          <a:p>
            <a:r>
              <a:rPr lang="en-US" sz="1800" dirty="0"/>
              <a:t>	Additional Information</a:t>
            </a:r>
          </a:p>
          <a:p>
            <a:r>
              <a:rPr lang="en-US" sz="1800" dirty="0">
                <a:latin typeface="Sabon Next LT"/>
                <a:ea typeface="Calibri"/>
                <a:cs typeface="Sabon Next LT"/>
              </a:rPr>
              <a:t>APS Forward 2040: Comprehensive Long-Range Facilities Plan </a:t>
            </a:r>
            <a:endParaRPr lang="en-US" sz="1800" dirty="0">
              <a:cs typeface="Sabon Next LT"/>
            </a:endParaRP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7603-8319-2B3B-CAFC-20586003AAF8}"/>
              </a:ext>
            </a:extLst>
          </p:cNvPr>
          <p:cNvSpPr>
            <a:spLocks noGrp="1"/>
          </p:cNvSpPr>
          <p:nvPr>
            <p:ph type="title"/>
          </p:nvPr>
        </p:nvSpPr>
        <p:spPr>
          <a:xfrm>
            <a:off x="402336" y="259982"/>
            <a:ext cx="5693664" cy="1092915"/>
          </a:xfrm>
        </p:spPr>
        <p:txBody>
          <a:bodyPr/>
          <a:lstStyle/>
          <a:p>
            <a:r>
              <a:rPr lang="en-US" sz="2800" dirty="0"/>
              <a:t>Information about</a:t>
            </a:r>
            <a:br>
              <a:rPr lang="en-US" sz="2800" dirty="0"/>
            </a:br>
            <a:r>
              <a:rPr lang="en-US" sz="2800" dirty="0"/>
              <a:t>our school</a:t>
            </a:r>
          </a:p>
        </p:txBody>
      </p:sp>
      <p:sp>
        <p:nvSpPr>
          <p:cNvPr id="3" name="TextBox 2">
            <a:extLst>
              <a:ext uri="{FF2B5EF4-FFF2-40B4-BE49-F238E27FC236}">
                <a16:creationId xmlns:a16="http://schemas.microsoft.com/office/drawing/2014/main" id="{7837A322-0EF9-7980-AC4A-7B5C3EC07EBE}"/>
              </a:ext>
            </a:extLst>
          </p:cNvPr>
          <p:cNvSpPr txBox="1"/>
          <p:nvPr/>
        </p:nvSpPr>
        <p:spPr>
          <a:xfrm>
            <a:off x="577969" y="1352897"/>
            <a:ext cx="7004649" cy="4205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t>Bike Safety – Sponsored by Propel </a:t>
            </a:r>
            <a:r>
              <a:rPr lang="en-US" dirty="0"/>
              <a:t>8/26</a:t>
            </a:r>
          </a:p>
          <a:p>
            <a:pPr marL="285750" indent="-285750">
              <a:lnSpc>
                <a:spcPct val="150000"/>
              </a:lnSpc>
              <a:buFont typeface="Arial" panose="020B0604020202020204" pitchFamily="34" charset="0"/>
              <a:buChar char="•"/>
            </a:pPr>
            <a:r>
              <a:rPr lang="en-US" b="1" dirty="0"/>
              <a:t>World Literacy Week 9/8-9/12</a:t>
            </a:r>
          </a:p>
          <a:p>
            <a:pPr marL="742950" lvl="1" indent="-285750">
              <a:lnSpc>
                <a:spcPct val="150000"/>
              </a:lnSpc>
              <a:buFont typeface="Arial" panose="020B0604020202020204" pitchFamily="34" charset="0"/>
              <a:buChar char="•"/>
            </a:pPr>
            <a:r>
              <a:rPr lang="en-US" dirty="0"/>
              <a:t>Monday – Pennies for Pages</a:t>
            </a:r>
          </a:p>
          <a:p>
            <a:pPr marL="742950" lvl="1" indent="-285750">
              <a:lnSpc>
                <a:spcPct val="150000"/>
              </a:lnSpc>
              <a:buFont typeface="Arial" panose="020B0604020202020204" pitchFamily="34" charset="0"/>
              <a:buChar char="•"/>
            </a:pPr>
            <a:r>
              <a:rPr lang="en-US" dirty="0"/>
              <a:t>Tuesday – Grandparents Brunch </a:t>
            </a:r>
          </a:p>
          <a:p>
            <a:pPr marL="742950" lvl="1" indent="-285750">
              <a:lnSpc>
                <a:spcPct val="150000"/>
              </a:lnSpc>
              <a:buFont typeface="Arial" panose="020B0604020202020204" pitchFamily="34" charset="0"/>
              <a:buChar char="•"/>
            </a:pPr>
            <a:r>
              <a:rPr lang="en-US" dirty="0"/>
              <a:t>Wednesday – Literacy Pep Rally</a:t>
            </a:r>
          </a:p>
          <a:p>
            <a:pPr marL="742950" lvl="1" indent="-285750">
              <a:lnSpc>
                <a:spcPct val="150000"/>
              </a:lnSpc>
              <a:buFont typeface="Arial" panose="020B0604020202020204" pitchFamily="34" charset="0"/>
              <a:buChar char="•"/>
            </a:pPr>
            <a:r>
              <a:rPr lang="en-US" dirty="0"/>
              <a:t>Thursday – Leaders Who Read</a:t>
            </a:r>
          </a:p>
          <a:p>
            <a:pPr marL="742950" lvl="1" indent="-285750">
              <a:lnSpc>
                <a:spcPct val="150000"/>
              </a:lnSpc>
              <a:buFont typeface="Arial" panose="020B0604020202020204" pitchFamily="34" charset="0"/>
              <a:buChar char="•"/>
            </a:pPr>
            <a:r>
              <a:rPr lang="en-US" dirty="0"/>
              <a:t>Friday – Book Character Parade</a:t>
            </a:r>
          </a:p>
          <a:p>
            <a:pPr marL="285750" indent="-285750">
              <a:lnSpc>
                <a:spcPct val="150000"/>
              </a:lnSpc>
              <a:buFont typeface="Arial" panose="020B0604020202020204" pitchFamily="34" charset="0"/>
              <a:buChar char="•"/>
            </a:pPr>
            <a:r>
              <a:rPr lang="en-US" b="1" dirty="0"/>
              <a:t>Cone Crushers </a:t>
            </a:r>
            <a:r>
              <a:rPr lang="en-US" dirty="0"/>
              <a:t>– 9/12/25</a:t>
            </a:r>
          </a:p>
          <a:p>
            <a:pPr marL="285750" indent="-285750">
              <a:lnSpc>
                <a:spcPct val="150000"/>
              </a:lnSpc>
              <a:buFont typeface="Arial" panose="020B0604020202020204" pitchFamily="34" charset="0"/>
              <a:buChar char="•"/>
            </a:pPr>
            <a:r>
              <a:rPr lang="en-US" b="1" dirty="0"/>
              <a:t>Toys &amp; Smiles with First Responders </a:t>
            </a:r>
            <a:r>
              <a:rPr lang="en-US" dirty="0"/>
              <a:t>9/20/25</a:t>
            </a:r>
          </a:p>
          <a:p>
            <a:pPr marL="285750" indent="-285750">
              <a:lnSpc>
                <a:spcPct val="150000"/>
              </a:lnSpc>
              <a:buFont typeface="Arial" panose="020B0604020202020204" pitchFamily="34" charset="0"/>
              <a:buChar char="•"/>
            </a:pPr>
            <a:r>
              <a:rPr lang="en-US" b="1" dirty="0"/>
              <a:t>Family Engagement Night – Academic Tailgate Party </a:t>
            </a:r>
            <a:r>
              <a:rPr lang="en-US" dirty="0"/>
              <a:t>9/23/25</a:t>
            </a:r>
          </a:p>
        </p:txBody>
      </p:sp>
    </p:spTree>
    <p:extLst>
      <p:ext uri="{BB962C8B-B14F-4D97-AF65-F5344CB8AC3E}">
        <p14:creationId xmlns:p14="http://schemas.microsoft.com/office/powerpoint/2010/main" val="1858700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8ACE4-ACD9-5D20-347E-D9F30EF9C0F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45C4EFB-F3DE-A127-15B9-81D825C9CF92}"/>
              </a:ext>
            </a:extLst>
          </p:cNvPr>
          <p:cNvGrpSpPr/>
          <p:nvPr/>
        </p:nvGrpSpPr>
        <p:grpSpPr>
          <a:xfrm>
            <a:off x="6096000" y="0"/>
            <a:ext cx="6096000" cy="6858001"/>
            <a:chOff x="0" y="0"/>
            <a:chExt cx="2408296" cy="2942706"/>
          </a:xfrm>
        </p:grpSpPr>
        <p:sp>
          <p:nvSpPr>
            <p:cNvPr id="3" name="Freeform 3">
              <a:extLst>
                <a:ext uri="{FF2B5EF4-FFF2-40B4-BE49-F238E27FC236}">
                  <a16:creationId xmlns:a16="http://schemas.microsoft.com/office/drawing/2014/main" id="{883B9E07-449A-9D8B-4BEC-FAEA6F87E5D1}"/>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pPr defTabSz="609630"/>
              <a:endParaRPr lang="en-US" sz="1200" dirty="0">
                <a:solidFill>
                  <a:prstClr val="black"/>
                </a:solidFill>
                <a:latin typeface="Segoe UI" panose="020B0502040204020203" pitchFamily="34" charset="0"/>
              </a:endParaRPr>
            </a:p>
          </p:txBody>
        </p:sp>
        <p:sp>
          <p:nvSpPr>
            <p:cNvPr id="4" name="TextBox 4">
              <a:extLst>
                <a:ext uri="{FF2B5EF4-FFF2-40B4-BE49-F238E27FC236}">
                  <a16:creationId xmlns:a16="http://schemas.microsoft.com/office/drawing/2014/main" id="{CE1E664E-ABB7-AB06-8F6A-AD334D935F5A}"/>
                </a:ext>
              </a:extLst>
            </p:cNvPr>
            <p:cNvSpPr txBox="1"/>
            <p:nvPr/>
          </p:nvSpPr>
          <p:spPr>
            <a:xfrm>
              <a:off x="0" y="-57150"/>
              <a:ext cx="2408296" cy="2999856"/>
            </a:xfrm>
            <a:prstGeom prst="rect">
              <a:avLst/>
            </a:prstGeom>
          </p:spPr>
          <p:txBody>
            <a:bodyPr lIns="33867" tIns="33867" rIns="33867" bIns="33867" rtlCol="0" anchor="ctr"/>
            <a:lstStyle/>
            <a:p>
              <a:pPr algn="ctr" defTabSz="609630">
                <a:lnSpc>
                  <a:spcPts val="1680"/>
                </a:lnSpc>
              </a:pPr>
              <a:endParaRPr sz="1200" dirty="0">
                <a:solidFill>
                  <a:prstClr val="black"/>
                </a:solidFill>
                <a:latin typeface="Segoe UI" panose="020B0502040204020203" pitchFamily="34" charset="0"/>
              </a:endParaRPr>
            </a:p>
          </p:txBody>
        </p:sp>
      </p:grpSp>
      <p:sp>
        <p:nvSpPr>
          <p:cNvPr id="5" name="Freeform 5">
            <a:extLst>
              <a:ext uri="{FF2B5EF4-FFF2-40B4-BE49-F238E27FC236}">
                <a16:creationId xmlns:a16="http://schemas.microsoft.com/office/drawing/2014/main" id="{2538DBA3-BA35-F109-CD6A-FBEED72A2461}"/>
              </a:ext>
            </a:extLst>
          </p:cNvPr>
          <p:cNvSpPr/>
          <p:nvPr/>
        </p:nvSpPr>
        <p:spPr>
          <a:xfrm>
            <a:off x="11501704" y="3698552"/>
            <a:ext cx="690297" cy="1910165"/>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pPr defTabSz="609630"/>
            <a:endParaRPr lang="en-US" sz="1200" dirty="0">
              <a:solidFill>
                <a:prstClr val="black"/>
              </a:solidFill>
              <a:latin typeface="Segoe UI" panose="020B0502040204020203" pitchFamily="34" charset="0"/>
            </a:endParaRPr>
          </a:p>
        </p:txBody>
      </p:sp>
      <p:sp>
        <p:nvSpPr>
          <p:cNvPr id="6" name="Freeform 6">
            <a:extLst>
              <a:ext uri="{FF2B5EF4-FFF2-40B4-BE49-F238E27FC236}">
                <a16:creationId xmlns:a16="http://schemas.microsoft.com/office/drawing/2014/main" id="{7A2A3036-D3D3-FBE7-1DBA-72315E542710}"/>
              </a:ext>
            </a:extLst>
          </p:cNvPr>
          <p:cNvSpPr/>
          <p:nvPr/>
        </p:nvSpPr>
        <p:spPr>
          <a:xfrm>
            <a:off x="4693567" y="0"/>
            <a:ext cx="2028692" cy="6858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pPr defTabSz="609630"/>
            <a:endParaRPr lang="en-US" sz="1200" dirty="0">
              <a:solidFill>
                <a:prstClr val="black"/>
              </a:solidFill>
              <a:latin typeface="Segoe UI" panose="020B0502040204020203" pitchFamily="34" charset="0"/>
            </a:endParaRPr>
          </a:p>
        </p:txBody>
      </p:sp>
      <p:sp>
        <p:nvSpPr>
          <p:cNvPr id="10" name="Freeform 10">
            <a:extLst>
              <a:ext uri="{FF2B5EF4-FFF2-40B4-BE49-F238E27FC236}">
                <a16:creationId xmlns:a16="http://schemas.microsoft.com/office/drawing/2014/main" id="{6AB3EA6B-E77C-DFAA-4CFE-CA0C4E8F8437}"/>
              </a:ext>
            </a:extLst>
          </p:cNvPr>
          <p:cNvSpPr/>
          <p:nvPr/>
        </p:nvSpPr>
        <p:spPr>
          <a:xfrm rot="-5400000" flipH="1">
            <a:off x="652198" y="-652198"/>
            <a:ext cx="1141603" cy="2445999"/>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pPr defTabSz="609630"/>
            <a:endParaRPr lang="en-US" sz="1200" dirty="0">
              <a:solidFill>
                <a:prstClr val="black"/>
              </a:solidFill>
              <a:latin typeface="Segoe UI" panose="020B0502040204020203" pitchFamily="34" charset="0"/>
            </a:endParaRPr>
          </a:p>
        </p:txBody>
      </p:sp>
      <p:sp>
        <p:nvSpPr>
          <p:cNvPr id="12" name="TextBox 12">
            <a:extLst>
              <a:ext uri="{FF2B5EF4-FFF2-40B4-BE49-F238E27FC236}">
                <a16:creationId xmlns:a16="http://schemas.microsoft.com/office/drawing/2014/main" id="{138C8B37-13C1-2732-5B39-1F1374307DB2}"/>
              </a:ext>
            </a:extLst>
          </p:cNvPr>
          <p:cNvSpPr txBox="1"/>
          <p:nvPr/>
        </p:nvSpPr>
        <p:spPr>
          <a:xfrm>
            <a:off x="6451600" y="408908"/>
            <a:ext cx="5577821" cy="1910165"/>
          </a:xfrm>
          <a:prstGeom prst="rect">
            <a:avLst/>
          </a:prstGeom>
          <a:noFill/>
        </p:spPr>
        <p:txBody>
          <a:bodyPr lIns="33867" tIns="33867" rIns="33867" bIns="33867" rtlCol="0" anchor="ctr"/>
          <a:lstStyle/>
          <a:p>
            <a:pPr algn="ctr" defTabSz="609630"/>
            <a:r>
              <a:rPr lang="en-US" sz="6400" b="1" dirty="0">
                <a:ln>
                  <a:solidFill>
                    <a:prstClr val="black"/>
                  </a:solidFill>
                </a:ln>
                <a:solidFill>
                  <a:srgbClr val="808184"/>
                </a:solidFill>
                <a:latin typeface="Segoe UI Black" panose="020B0A02040204020203" pitchFamily="34" charset="0"/>
                <a:ea typeface="Segoe UI Black" panose="020B0A02040204020203" pitchFamily="34" charset="0"/>
              </a:rPr>
              <a:t>SAVE THE DATE</a:t>
            </a:r>
          </a:p>
        </p:txBody>
      </p:sp>
      <p:sp>
        <p:nvSpPr>
          <p:cNvPr id="14" name="TextBox 13">
            <a:extLst>
              <a:ext uri="{FF2B5EF4-FFF2-40B4-BE49-F238E27FC236}">
                <a16:creationId xmlns:a16="http://schemas.microsoft.com/office/drawing/2014/main" id="{F1125048-9AE2-0E6B-10ED-031E8D10A256}"/>
              </a:ext>
            </a:extLst>
          </p:cNvPr>
          <p:cNvSpPr txBox="1"/>
          <p:nvPr/>
        </p:nvSpPr>
        <p:spPr>
          <a:xfrm>
            <a:off x="6692429" y="4332598"/>
            <a:ext cx="4809275" cy="1654299"/>
          </a:xfrm>
          <a:prstGeom prst="rect">
            <a:avLst/>
          </a:prstGeom>
        </p:spPr>
        <p:txBody>
          <a:bodyPr wrap="square" lIns="0" tIns="0" rIns="0" bIns="0" rtlCol="0" anchor="t">
            <a:spAutoFit/>
          </a:bodyPr>
          <a:lstStyle/>
          <a:p>
            <a:pPr algn="ctr" defTabSz="609630">
              <a:lnSpc>
                <a:spcPts val="4266"/>
              </a:lnSpc>
            </a:pPr>
            <a:r>
              <a:rPr lang="en-US" sz="4266" b="1" spc="-42" dirty="0">
                <a:solidFill>
                  <a:srgbClr val="C0C0C0"/>
                </a:solidFill>
                <a:latin typeface="Segoe UI" panose="020B0502040204020203" pitchFamily="34" charset="0"/>
                <a:ea typeface="Poppins Bold"/>
                <a:cs typeface="Segoe UI" panose="020B0502040204020203" pitchFamily="34" charset="0"/>
                <a:sym typeface="Poppins Bold"/>
              </a:rPr>
              <a:t>Saturday</a:t>
            </a:r>
          </a:p>
          <a:p>
            <a:pPr algn="ctr" defTabSz="609630">
              <a:lnSpc>
                <a:spcPts val="4266"/>
              </a:lnSpc>
            </a:pPr>
            <a:r>
              <a:rPr lang="en-US" sz="4266" b="1" spc="-42" dirty="0">
                <a:solidFill>
                  <a:srgbClr val="C0C0C0"/>
                </a:solidFill>
                <a:latin typeface="Segoe UI" panose="020B0502040204020203" pitchFamily="34" charset="0"/>
                <a:ea typeface="Poppins Bold"/>
                <a:cs typeface="Segoe UI" panose="020B0502040204020203" pitchFamily="34" charset="0"/>
                <a:sym typeface="Poppins Bold"/>
              </a:rPr>
              <a:t>September 27</a:t>
            </a:r>
          </a:p>
          <a:p>
            <a:pPr algn="ctr" defTabSz="609630">
              <a:lnSpc>
                <a:spcPts val="4266"/>
              </a:lnSpc>
            </a:pPr>
            <a:r>
              <a:rPr lang="en-US" sz="4266" b="1" spc="-42" dirty="0">
                <a:solidFill>
                  <a:srgbClr val="C0C0C0"/>
                </a:solidFill>
                <a:latin typeface="Segoe UI" panose="020B0502040204020203" pitchFamily="34" charset="0"/>
                <a:ea typeface="Poppins Bold"/>
                <a:cs typeface="Segoe UI" panose="020B0502040204020203" pitchFamily="34" charset="0"/>
                <a:sym typeface="Poppins Bold"/>
              </a:rPr>
              <a:t>8:30 AM – 2:30 PM</a:t>
            </a:r>
          </a:p>
        </p:txBody>
      </p:sp>
      <p:sp>
        <p:nvSpPr>
          <p:cNvPr id="15" name="TextBox 14">
            <a:extLst>
              <a:ext uri="{FF2B5EF4-FFF2-40B4-BE49-F238E27FC236}">
                <a16:creationId xmlns:a16="http://schemas.microsoft.com/office/drawing/2014/main" id="{59920DAB-C7E2-B969-F1AE-A700159F36D1}"/>
              </a:ext>
            </a:extLst>
          </p:cNvPr>
          <p:cNvSpPr txBox="1"/>
          <p:nvPr/>
        </p:nvSpPr>
        <p:spPr>
          <a:xfrm>
            <a:off x="675375" y="3698552"/>
            <a:ext cx="5120817" cy="2646750"/>
          </a:xfrm>
          <a:prstGeom prst="rect">
            <a:avLst/>
          </a:prstGeom>
        </p:spPr>
        <p:txBody>
          <a:bodyPr wrap="square" lIns="0" tIns="0" rIns="0" bIns="0" rtlCol="0" anchor="t">
            <a:spAutoFit/>
          </a:bodyPr>
          <a:lstStyle/>
          <a:p>
            <a:pPr defTabSz="609630">
              <a:spcAft>
                <a:spcPts val="800"/>
              </a:spcAft>
            </a:pPr>
            <a:r>
              <a:rPr lang="en-US" sz="2667" b="1" spc="-42" dirty="0">
                <a:solidFill>
                  <a:srgbClr val="D8031C"/>
                </a:solidFill>
                <a:latin typeface="Segoe UI" panose="020B0502040204020203" pitchFamily="34" charset="0"/>
                <a:ea typeface="Poppins Bold"/>
                <a:cs typeface="Segoe UI" panose="020B0502040204020203" pitchFamily="34" charset="0"/>
                <a:sym typeface="Poppins Bold"/>
              </a:rPr>
              <a:t>Come learn more about:</a:t>
            </a:r>
          </a:p>
          <a:p>
            <a:pPr marL="381019" indent="-381019" defTabSz="609630">
              <a:spcAft>
                <a:spcPts val="800"/>
              </a:spcAft>
              <a:buFont typeface="Arial" panose="020B0604020202020204" pitchFamily="34" charset="0"/>
              <a:buChar char="•"/>
            </a:pPr>
            <a:r>
              <a:rPr lang="en-US" sz="2133" spc="-42" dirty="0">
                <a:solidFill>
                  <a:srgbClr val="1D1D1B"/>
                </a:solidFill>
                <a:latin typeface="Segoe UI" panose="020B0502040204020203" pitchFamily="34" charset="0"/>
                <a:ea typeface="Poppins Bold"/>
                <a:cs typeface="Segoe UI" panose="020B0502040204020203" pitchFamily="34" charset="0"/>
                <a:sym typeface="Poppins Bold"/>
              </a:rPr>
              <a:t>Your school’s 2025-2030 Strategic Plan</a:t>
            </a:r>
          </a:p>
          <a:p>
            <a:pPr marL="381019" indent="-381019" defTabSz="609630">
              <a:spcAft>
                <a:spcPts val="800"/>
              </a:spcAft>
              <a:buFont typeface="Arial" panose="020B0604020202020204" pitchFamily="34" charset="0"/>
              <a:buChar char="•"/>
            </a:pPr>
            <a:r>
              <a:rPr lang="en-US" sz="2133" spc="-42" dirty="0">
                <a:solidFill>
                  <a:srgbClr val="1D1D1B"/>
                </a:solidFill>
                <a:latin typeface="Segoe UI" panose="020B0502040204020203" pitchFamily="34" charset="0"/>
                <a:ea typeface="Poppins Bold"/>
                <a:cs typeface="Segoe UI" panose="020B0502040204020203" pitchFamily="34" charset="0"/>
                <a:sym typeface="Poppins Bold"/>
              </a:rPr>
              <a:t>Stakeholder Engagement</a:t>
            </a:r>
          </a:p>
          <a:p>
            <a:pPr marL="381019" indent="-381019" defTabSz="609630">
              <a:spcAft>
                <a:spcPts val="800"/>
              </a:spcAft>
              <a:buFont typeface="Arial" panose="020B0604020202020204" pitchFamily="34" charset="0"/>
              <a:buChar char="•"/>
            </a:pPr>
            <a:r>
              <a:rPr lang="en-US" sz="2133" spc="-42" dirty="0">
                <a:solidFill>
                  <a:srgbClr val="1D1D1B"/>
                </a:solidFill>
                <a:latin typeface="Segoe UI" panose="020B0502040204020203" pitchFamily="34" charset="0"/>
                <a:ea typeface="Poppins Bold"/>
                <a:cs typeface="Segoe UI" panose="020B0502040204020203" pitchFamily="34" charset="0"/>
                <a:sym typeface="Poppins Bold"/>
              </a:rPr>
              <a:t>APS Forward 2040</a:t>
            </a:r>
          </a:p>
          <a:p>
            <a:pPr algn="ctr" defTabSz="609630">
              <a:spcAft>
                <a:spcPts val="800"/>
              </a:spcAft>
            </a:pPr>
            <a:r>
              <a:rPr lang="en-US" sz="2667" i="1" spc="-42" dirty="0">
                <a:solidFill>
                  <a:srgbClr val="1D1D1B"/>
                </a:solidFill>
                <a:latin typeface="Segoe UI" panose="020B0502040204020203" pitchFamily="34" charset="0"/>
                <a:ea typeface="Poppins Bold"/>
                <a:cs typeface="Segoe UI" panose="020B0502040204020203" pitchFamily="34" charset="0"/>
                <a:sym typeface="Poppins Bold"/>
              </a:rPr>
              <a:t>…and much more</a:t>
            </a:r>
          </a:p>
          <a:p>
            <a:pPr algn="ctr" defTabSz="609630"/>
            <a:endParaRPr lang="en-US" sz="2133" spc="-42" dirty="0">
              <a:solidFill>
                <a:srgbClr val="1D1D1B"/>
              </a:solidFill>
              <a:latin typeface="Segoe UI" panose="020B0502040204020203" pitchFamily="34" charset="0"/>
              <a:ea typeface="Poppins Bold"/>
              <a:cs typeface="Segoe UI" panose="020B0502040204020203" pitchFamily="34" charset="0"/>
              <a:sym typeface="Poppins Bold"/>
            </a:endParaRPr>
          </a:p>
        </p:txBody>
      </p:sp>
      <p:sp>
        <p:nvSpPr>
          <p:cNvPr id="16" name="TextBox 15">
            <a:extLst>
              <a:ext uri="{FF2B5EF4-FFF2-40B4-BE49-F238E27FC236}">
                <a16:creationId xmlns:a16="http://schemas.microsoft.com/office/drawing/2014/main" id="{F0A01855-527A-1E0D-9E9C-636CEE76157F}"/>
              </a:ext>
            </a:extLst>
          </p:cNvPr>
          <p:cNvSpPr txBox="1"/>
          <p:nvPr/>
        </p:nvSpPr>
        <p:spPr>
          <a:xfrm>
            <a:off x="560317" y="2298071"/>
            <a:ext cx="5350931" cy="1107804"/>
          </a:xfrm>
          <a:prstGeom prst="rect">
            <a:avLst/>
          </a:prstGeom>
        </p:spPr>
        <p:txBody>
          <a:bodyPr wrap="square" lIns="0" tIns="0" rIns="0" bIns="0" rtlCol="0" anchor="t">
            <a:spAutoFit/>
          </a:bodyPr>
          <a:lstStyle/>
          <a:p>
            <a:pPr algn="ctr" defTabSz="609630"/>
            <a:r>
              <a:rPr lang="en-US" sz="2933" b="1" spc="-42" dirty="0">
                <a:solidFill>
                  <a:prstClr val="black"/>
                </a:solidFill>
                <a:latin typeface="Segoe UI" panose="020B0502040204020203" pitchFamily="34" charset="0"/>
                <a:ea typeface="Poppins Bold"/>
                <a:cs typeface="Segoe UI" panose="020B0502040204020203" pitchFamily="34" charset="0"/>
                <a:sym typeface="Poppins Bold"/>
              </a:rPr>
              <a:t>Bring the full GO Team</a:t>
            </a:r>
          </a:p>
          <a:p>
            <a:pPr algn="ctr" defTabSz="609630"/>
            <a:r>
              <a:rPr lang="en-US" sz="2133" b="1" dirty="0">
                <a:solidFill>
                  <a:srgbClr val="808184"/>
                </a:solidFill>
                <a:latin typeface="Calibri"/>
              </a:rPr>
              <a:t>Come ready to collaborate, contribute, and create the future!</a:t>
            </a:r>
            <a:r>
              <a:rPr lang="en-US" sz="2133" b="1" spc="-42" dirty="0">
                <a:solidFill>
                  <a:srgbClr val="808184"/>
                </a:solidFill>
                <a:latin typeface="Segoe UI" panose="020B0502040204020203" pitchFamily="34" charset="0"/>
                <a:ea typeface="Poppins Bold"/>
                <a:cs typeface="Segoe UI" panose="020B0502040204020203" pitchFamily="34" charset="0"/>
                <a:sym typeface="Poppins Bold"/>
              </a:rPr>
              <a:t> </a:t>
            </a:r>
          </a:p>
        </p:txBody>
      </p:sp>
      <p:sp>
        <p:nvSpPr>
          <p:cNvPr id="17" name="TextBox 12">
            <a:extLst>
              <a:ext uri="{FF2B5EF4-FFF2-40B4-BE49-F238E27FC236}">
                <a16:creationId xmlns:a16="http://schemas.microsoft.com/office/drawing/2014/main" id="{EACA0B9F-D6CC-EBF0-42DD-46E2E706DFB4}"/>
              </a:ext>
            </a:extLst>
          </p:cNvPr>
          <p:cNvSpPr txBox="1"/>
          <p:nvPr/>
        </p:nvSpPr>
        <p:spPr>
          <a:xfrm>
            <a:off x="6355090" y="2525403"/>
            <a:ext cx="5577821" cy="1350497"/>
          </a:xfrm>
          <a:prstGeom prst="rect">
            <a:avLst/>
          </a:prstGeom>
          <a:noFill/>
        </p:spPr>
        <p:txBody>
          <a:bodyPr lIns="33867" tIns="33867" rIns="33867" bIns="33867" rtlCol="0" anchor="ctr"/>
          <a:lstStyle/>
          <a:p>
            <a:pPr algn="ctr" defTabSz="609630"/>
            <a:r>
              <a:rPr lang="en-US" sz="5867" dirty="0">
                <a:ln>
                  <a:solidFill>
                    <a:srgbClr val="808184"/>
                  </a:solidFill>
                </a:ln>
                <a:solidFill>
                  <a:srgbClr val="F5F5F5"/>
                </a:solidFill>
                <a:latin typeface="Segoe UI Black" panose="020B0A02040204020203" pitchFamily="34" charset="0"/>
                <a:ea typeface="Segoe UI Black" panose="020B0A02040204020203" pitchFamily="34" charset="0"/>
              </a:rPr>
              <a:t>G3 Summit</a:t>
            </a:r>
          </a:p>
          <a:p>
            <a:pPr algn="ctr" defTabSz="609630"/>
            <a:r>
              <a:rPr lang="en-US" sz="2933" dirty="0">
                <a:solidFill>
                  <a:prstClr val="black"/>
                </a:solidFill>
                <a:latin typeface="Segoe UI" panose="020B0502040204020203" pitchFamily="34" charset="0"/>
              </a:rPr>
              <a:t>Go</a:t>
            </a:r>
            <a:r>
              <a:rPr lang="en-US" sz="2933" b="1" dirty="0">
                <a:solidFill>
                  <a:srgbClr val="C0C0C0"/>
                </a:solidFill>
                <a:latin typeface="Segoe UI" panose="020B0502040204020203" pitchFamily="34" charset="0"/>
              </a:rPr>
              <a:t>.</a:t>
            </a:r>
            <a:r>
              <a:rPr lang="en-US" sz="2933" dirty="0">
                <a:solidFill>
                  <a:prstClr val="black"/>
                </a:solidFill>
                <a:latin typeface="Segoe UI" panose="020B0502040204020203" pitchFamily="34" charset="0"/>
              </a:rPr>
              <a:t>Grow</a:t>
            </a:r>
            <a:r>
              <a:rPr lang="en-US" sz="2933" b="1" dirty="0">
                <a:solidFill>
                  <a:srgbClr val="C0C0C0"/>
                </a:solidFill>
                <a:latin typeface="Segoe UI" panose="020B0502040204020203" pitchFamily="34" charset="0"/>
              </a:rPr>
              <a:t>.</a:t>
            </a:r>
            <a:r>
              <a:rPr lang="en-US" sz="2933" dirty="0">
                <a:solidFill>
                  <a:prstClr val="black"/>
                </a:solidFill>
                <a:latin typeface="Segoe UI" panose="020B0502040204020203" pitchFamily="34" charset="0"/>
              </a:rPr>
              <a:t>Govern</a:t>
            </a:r>
            <a:r>
              <a:rPr lang="en-US" sz="2933" b="1" dirty="0">
                <a:solidFill>
                  <a:srgbClr val="C0C0C0"/>
                </a:solidFill>
                <a:latin typeface="Segoe UI" panose="020B0502040204020203" pitchFamily="34" charset="0"/>
              </a:rPr>
              <a:t>.</a:t>
            </a:r>
            <a:endParaRPr sz="2933" b="1" dirty="0">
              <a:solidFill>
                <a:srgbClr val="C0C0C0"/>
              </a:solidFill>
              <a:latin typeface="Segoe UI" panose="020B0502040204020203" pitchFamily="34" charset="0"/>
            </a:endParaRPr>
          </a:p>
        </p:txBody>
      </p:sp>
      <p:sp>
        <p:nvSpPr>
          <p:cNvPr id="18" name="TextBox 17">
            <a:extLst>
              <a:ext uri="{FF2B5EF4-FFF2-40B4-BE49-F238E27FC236}">
                <a16:creationId xmlns:a16="http://schemas.microsoft.com/office/drawing/2014/main" id="{9B079C6B-2B54-6F27-54AA-D7B1480CA8CB}"/>
              </a:ext>
            </a:extLst>
          </p:cNvPr>
          <p:cNvSpPr txBox="1"/>
          <p:nvPr/>
        </p:nvSpPr>
        <p:spPr>
          <a:xfrm>
            <a:off x="1076783" y="1237654"/>
            <a:ext cx="4318000" cy="995209"/>
          </a:xfrm>
          <a:prstGeom prst="rect">
            <a:avLst/>
          </a:prstGeom>
          <a:noFill/>
        </p:spPr>
        <p:txBody>
          <a:bodyPr wrap="square" rtlCol="0">
            <a:spAutoFit/>
          </a:bodyPr>
          <a:lstStyle/>
          <a:p>
            <a:pPr defTabSz="609630"/>
            <a:r>
              <a:rPr lang="en-US" sz="5867" b="1" spc="-42" dirty="0">
                <a:ln>
                  <a:solidFill>
                    <a:srgbClr val="808184"/>
                  </a:solidFill>
                </a:ln>
                <a:solidFill>
                  <a:srgbClr val="D8031C"/>
                </a:solidFill>
                <a:latin typeface="Segoe UI" panose="020B0502040204020203" pitchFamily="34" charset="0"/>
                <a:ea typeface="Poppins Bold"/>
                <a:cs typeface="Segoe UI" panose="020B0502040204020203" pitchFamily="34" charset="0"/>
                <a:sym typeface="Poppins Bold"/>
              </a:rPr>
              <a:t>IN-PERSON</a:t>
            </a:r>
          </a:p>
        </p:txBody>
      </p:sp>
    </p:spTree>
    <p:extLst>
      <p:ext uri="{BB962C8B-B14F-4D97-AF65-F5344CB8AC3E}">
        <p14:creationId xmlns:p14="http://schemas.microsoft.com/office/powerpoint/2010/main" val="3999879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679C65-F903-6297-8864-BC276CA0A426}"/>
              </a:ext>
            </a:extLst>
          </p:cNvPr>
          <p:cNvSpPr txBox="1">
            <a:spLocks/>
          </p:cNvSpPr>
          <p:nvPr/>
        </p:nvSpPr>
        <p:spPr>
          <a:xfrm>
            <a:off x="0" y="3044952"/>
            <a:ext cx="7521388" cy="768096"/>
          </a:xfrm>
          <a:prstGeom prst="rect">
            <a:avLst/>
          </a:prstGeom>
        </p:spPr>
        <p:txBody>
          <a:bodyPr vert="horz" lIns="91440" tIns="0" rIns="91440" bIns="45720" rtlCol="0" anchor="ctr">
            <a:noAutofit/>
          </a:bodyPr>
          <a:lstStyle>
            <a:lvl1pPr algn="l"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a:lstStyle>
          <a:p>
            <a:pPr algn="ctr"/>
            <a:r>
              <a:rPr lang="en-US" sz="5400" dirty="0">
                <a:solidFill>
                  <a:schemeClr val="accent4"/>
                </a:solidFill>
              </a:rPr>
              <a:t>Questions?</a:t>
            </a:r>
          </a:p>
        </p:txBody>
      </p:sp>
    </p:spTree>
    <p:extLst>
      <p:ext uri="{BB962C8B-B14F-4D97-AF65-F5344CB8AC3E}">
        <p14:creationId xmlns:p14="http://schemas.microsoft.com/office/powerpoint/2010/main" val="4995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041C-C8D3-18D3-D3EE-78716E8DA542}"/>
              </a:ext>
            </a:extLst>
          </p:cNvPr>
          <p:cNvSpPr>
            <a:spLocks noGrp="1"/>
          </p:cNvSpPr>
          <p:nvPr>
            <p:ph type="title"/>
          </p:nvPr>
        </p:nvSpPr>
        <p:spPr>
          <a:xfrm>
            <a:off x="2819400" y="3070478"/>
            <a:ext cx="6400800" cy="1558671"/>
          </a:xfrm>
        </p:spPr>
        <p:txBody>
          <a:bodyPr/>
          <a:lstStyle/>
          <a:p>
            <a:r>
              <a:rPr lang="en-US" dirty="0"/>
              <a:t>2021-2025</a:t>
            </a:r>
            <a:br>
              <a:rPr lang="en-US" dirty="0"/>
            </a:br>
            <a:r>
              <a:rPr lang="en-US" dirty="0"/>
              <a:t>Strategic Plan</a:t>
            </a:r>
          </a:p>
        </p:txBody>
      </p:sp>
    </p:spTree>
    <p:extLst>
      <p:ext uri="{BB962C8B-B14F-4D97-AF65-F5344CB8AC3E}">
        <p14:creationId xmlns:p14="http://schemas.microsoft.com/office/powerpoint/2010/main" val="228256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2">
            <a:extLst>
              <a:ext uri="{FF2B5EF4-FFF2-40B4-BE49-F238E27FC236}">
                <a16:creationId xmlns:a16="http://schemas.microsoft.com/office/drawing/2014/main" id="{1C1B3CEB-1610-0DA4-E9B1-69F36FDA79D0}"/>
              </a:ext>
            </a:extLst>
          </p:cNvPr>
          <p:cNvSpPr txBox="1"/>
          <p:nvPr/>
        </p:nvSpPr>
        <p:spPr>
          <a:xfrm>
            <a:off x="273808" y="1989514"/>
            <a:ext cx="2036190" cy="391795"/>
          </a:xfrm>
          <a:prstGeom prst="rect">
            <a:avLst/>
          </a:prstGeom>
        </p:spPr>
        <p:txBody>
          <a:bodyPr vert="horz" wrap="square" lIns="0" tIns="12700" rIns="0" bIns="0" rtlCol="0">
            <a:spAutoFit/>
          </a:bodyPr>
          <a:lstStyle/>
          <a:p>
            <a:pPr marL="495934" marR="5080" lvl="0" indent="-483870" algn="ctr"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5" normalizeH="0" baseline="0" noProof="0" dirty="0">
                <a:ln>
                  <a:noFill/>
                </a:ln>
                <a:solidFill>
                  <a:srgbClr val="151515"/>
                </a:solidFill>
                <a:effectLst/>
                <a:uLnTx/>
                <a:uFillTx/>
                <a:latin typeface="Calibri"/>
                <a:ea typeface="+mn-ea"/>
                <a:cs typeface="Calibri"/>
              </a:rPr>
              <a:t>APS </a:t>
            </a:r>
            <a:r>
              <a:rPr kumimoji="0" sz="1200" b="1" i="1" u="none" strike="noStrike" kern="1200" cap="none" spc="0" normalizeH="0" baseline="0" noProof="0" dirty="0">
                <a:ln>
                  <a:noFill/>
                </a:ln>
                <a:solidFill>
                  <a:srgbClr val="151515"/>
                </a:solidFill>
                <a:effectLst/>
                <a:uLnTx/>
                <a:uFillTx/>
                <a:latin typeface="Calibri"/>
                <a:ea typeface="+mn-ea"/>
                <a:cs typeface="Calibri"/>
              </a:rPr>
              <a:t>Strategic </a:t>
            </a:r>
            <a:r>
              <a:rPr kumimoji="0" sz="1200" b="1" i="1" u="none" strike="noStrike" kern="1200" cap="none" spc="-5" normalizeH="0" baseline="0" noProof="0" dirty="0">
                <a:ln>
                  <a:noFill/>
                </a:ln>
                <a:solidFill>
                  <a:srgbClr val="151515"/>
                </a:solidFill>
                <a:effectLst/>
                <a:uLnTx/>
                <a:uFillTx/>
                <a:latin typeface="Calibri"/>
                <a:ea typeface="+mn-ea"/>
                <a:cs typeface="Calibri"/>
              </a:rPr>
              <a:t>Priorities</a:t>
            </a:r>
            <a:endParaRPr kumimoji="0" lang="en-US" sz="1200" b="1" i="1" u="none" strike="noStrike" kern="1200" cap="none" spc="-5" normalizeH="0" baseline="0" noProof="0" dirty="0">
              <a:ln>
                <a:noFill/>
              </a:ln>
              <a:solidFill>
                <a:srgbClr val="151515"/>
              </a:solidFill>
              <a:effectLst/>
              <a:uLnTx/>
              <a:uFillTx/>
              <a:latin typeface="Calibri"/>
              <a:ea typeface="+mn-ea"/>
              <a:cs typeface="Calibri"/>
            </a:endParaRPr>
          </a:p>
          <a:p>
            <a:pPr marL="495934" marR="5080" lvl="0" indent="-483870" algn="ctr"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0" normalizeH="0" baseline="0" noProof="0" dirty="0">
                <a:ln>
                  <a:noFill/>
                </a:ln>
                <a:solidFill>
                  <a:srgbClr val="151515"/>
                </a:solidFill>
                <a:effectLst/>
                <a:uLnTx/>
                <a:uFillTx/>
                <a:latin typeface="Calibri"/>
                <a:ea typeface="+mn-ea"/>
                <a:cs typeface="Calibri"/>
              </a:rPr>
              <a:t>&amp;</a:t>
            </a:r>
            <a:r>
              <a:rPr kumimoji="0" lang="en-US" sz="1200" b="1" i="1" u="none" strike="noStrike" kern="1200" cap="none" spc="0" normalizeH="0" baseline="0" noProof="0" dirty="0">
                <a:ln>
                  <a:noFill/>
                </a:ln>
                <a:solidFill>
                  <a:srgbClr val="151515"/>
                </a:solidFill>
                <a:effectLst/>
                <a:uLnTx/>
                <a:uFillTx/>
                <a:latin typeface="Calibri"/>
                <a:ea typeface="+mn-ea"/>
                <a:cs typeface="Calibri"/>
              </a:rPr>
              <a:t> </a:t>
            </a:r>
            <a:r>
              <a:rPr kumimoji="0" sz="1200" b="1" i="1" u="none" strike="noStrike" kern="1200" cap="none" spc="-5" normalizeH="0" baseline="0" noProof="0" dirty="0">
                <a:ln>
                  <a:noFill/>
                </a:ln>
                <a:solidFill>
                  <a:srgbClr val="151515"/>
                </a:solidFill>
                <a:effectLst/>
                <a:uLnTx/>
                <a:uFillTx/>
                <a:latin typeface="Calibri"/>
                <a:ea typeface="+mn-ea"/>
                <a:cs typeface="Calibri"/>
              </a:rPr>
              <a:t>Initiatives</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6" name="object 8">
            <a:extLst>
              <a:ext uri="{FF2B5EF4-FFF2-40B4-BE49-F238E27FC236}">
                <a16:creationId xmlns:a16="http://schemas.microsoft.com/office/drawing/2014/main" id="{02EB63BA-9ED1-E17E-F98A-9EF51B98C06F}"/>
              </a:ext>
            </a:extLst>
          </p:cNvPr>
          <p:cNvSpPr txBox="1"/>
          <p:nvPr/>
        </p:nvSpPr>
        <p:spPr>
          <a:xfrm>
            <a:off x="4374037" y="100361"/>
            <a:ext cx="3481613"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dirty="0">
                <a:ln>
                  <a:noFill/>
                </a:ln>
                <a:solidFill>
                  <a:srgbClr val="595B5D"/>
                </a:solidFill>
                <a:effectLst/>
                <a:uLnTx/>
                <a:uFillTx/>
                <a:latin typeface="Calibri"/>
                <a:ea typeface="+mn-ea"/>
                <a:cs typeface="Calibri"/>
              </a:rPr>
              <a:t>F. L. Stanton Elementary School</a:t>
            </a:r>
            <a:endParaRPr kumimoji="0" sz="1800" b="0" i="0" u="none" strike="noStrike" kern="1200" cap="none" spc="0" normalizeH="0" baseline="0" noProof="0" dirty="0">
              <a:ln>
                <a:noFill/>
              </a:ln>
              <a:solidFill>
                <a:srgbClr val="595B5D"/>
              </a:solidFill>
              <a:effectLst/>
              <a:uLnTx/>
              <a:uFillTx/>
              <a:latin typeface="Calibri"/>
              <a:ea typeface="+mn-ea"/>
              <a:cs typeface="Calibri"/>
            </a:endParaRPr>
          </a:p>
        </p:txBody>
      </p:sp>
      <p:sp>
        <p:nvSpPr>
          <p:cNvPr id="47" name="object 9">
            <a:extLst>
              <a:ext uri="{FF2B5EF4-FFF2-40B4-BE49-F238E27FC236}">
                <a16:creationId xmlns:a16="http://schemas.microsoft.com/office/drawing/2014/main" id="{7994DA41-84B2-671B-AB64-DBB00188ABCA}"/>
              </a:ext>
            </a:extLst>
          </p:cNvPr>
          <p:cNvSpPr txBox="1"/>
          <p:nvPr/>
        </p:nvSpPr>
        <p:spPr>
          <a:xfrm>
            <a:off x="5220335" y="1132208"/>
            <a:ext cx="8756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5" normalizeH="0" baseline="0" noProof="0" dirty="0">
                <a:ln>
                  <a:noFill/>
                </a:ln>
                <a:solidFill>
                  <a:srgbClr val="151515"/>
                </a:solidFill>
                <a:effectLst/>
                <a:uLnTx/>
                <a:uFillTx/>
                <a:latin typeface="Calibri"/>
                <a:ea typeface="+mn-ea"/>
                <a:cs typeface="Calibri"/>
              </a:rPr>
              <a:t>SMART</a:t>
            </a:r>
            <a:r>
              <a:rPr kumimoji="0" sz="1200" b="1" i="1" u="none" strike="noStrike" kern="1200" cap="none" spc="-40" normalizeH="0" baseline="0" noProof="0" dirty="0">
                <a:ln>
                  <a:noFill/>
                </a:ln>
                <a:solidFill>
                  <a:srgbClr val="151515"/>
                </a:solidFill>
                <a:effectLst/>
                <a:uLnTx/>
                <a:uFillTx/>
                <a:latin typeface="Calibri"/>
                <a:ea typeface="+mn-ea"/>
                <a:cs typeface="Calibri"/>
              </a:rPr>
              <a:t> </a:t>
            </a:r>
            <a:r>
              <a:rPr kumimoji="0" sz="1200" b="1" i="1" u="none" strike="noStrike" kern="1200" cap="none" spc="-5" normalizeH="0" baseline="0" noProof="0" dirty="0">
                <a:ln>
                  <a:noFill/>
                </a:ln>
                <a:solidFill>
                  <a:srgbClr val="151515"/>
                </a:solidFill>
                <a:effectLst/>
                <a:uLnTx/>
                <a:uFillTx/>
                <a:latin typeface="Calibri"/>
                <a:ea typeface="+mn-ea"/>
                <a:cs typeface="Calibri"/>
              </a:rPr>
              <a:t>Goals</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8" name="object 10">
            <a:extLst>
              <a:ext uri="{FF2B5EF4-FFF2-40B4-BE49-F238E27FC236}">
                <a16:creationId xmlns:a16="http://schemas.microsoft.com/office/drawing/2014/main" id="{F052C312-3884-48D4-543F-786A239D5D32}"/>
              </a:ext>
            </a:extLst>
          </p:cNvPr>
          <p:cNvSpPr txBox="1"/>
          <p:nvPr/>
        </p:nvSpPr>
        <p:spPr>
          <a:xfrm>
            <a:off x="6783717" y="2086667"/>
            <a:ext cx="5163585" cy="19749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5" normalizeH="0" baseline="0" noProof="0" dirty="0">
                <a:ln>
                  <a:noFill/>
                </a:ln>
                <a:solidFill>
                  <a:srgbClr val="151515"/>
                </a:solidFill>
                <a:effectLst/>
                <a:uLnTx/>
                <a:uFillTx/>
                <a:latin typeface="Calibri"/>
                <a:ea typeface="+mn-ea"/>
                <a:cs typeface="Calibri"/>
              </a:rPr>
              <a:t>School Strategies</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0" name="object 12">
            <a:extLst>
              <a:ext uri="{FF2B5EF4-FFF2-40B4-BE49-F238E27FC236}">
                <a16:creationId xmlns:a16="http://schemas.microsoft.com/office/drawing/2014/main" id="{ED00D9AF-FDAB-D9B3-2708-73EB2DC42310}"/>
              </a:ext>
            </a:extLst>
          </p:cNvPr>
          <p:cNvSpPr txBox="1"/>
          <p:nvPr/>
        </p:nvSpPr>
        <p:spPr>
          <a:xfrm>
            <a:off x="1291903" y="1479092"/>
            <a:ext cx="2867073" cy="369332"/>
          </a:xfrm>
          <a:prstGeom prst="rect">
            <a:avLst/>
          </a:prstGeom>
          <a:ln w="12700">
            <a:solidFill>
              <a:srgbClr val="A4A4A4"/>
            </a:solidFill>
          </a:ln>
        </p:spPr>
        <p:txBody>
          <a:bodyPr vert="horz" wrap="square" lIns="0" tIns="0" rIns="0" bIns="0" rtlCol="0">
            <a:spAutoFit/>
          </a:bodyPr>
          <a:lstStyle/>
          <a:p>
            <a:pPr marL="0" marR="0" lvl="0" indent="0" algn="ctr" defTabSz="914400" rtl="0" eaLnBrk="1" fontAlgn="auto" latinLnBrk="0" hangingPunct="1">
              <a:lnSpc>
                <a:spcPct val="100000"/>
              </a:lnSpc>
              <a:spcBef>
                <a:spcPts val="894"/>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latin typeface="Calibri"/>
                <a:ea typeface="+mn-ea"/>
                <a:cs typeface="Calibri"/>
              </a:rPr>
              <a:t>Increase the percentage of Proficient and Distinguished Learners in Reading/ELA.</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1" name="object 13">
            <a:extLst>
              <a:ext uri="{FF2B5EF4-FFF2-40B4-BE49-F238E27FC236}">
                <a16:creationId xmlns:a16="http://schemas.microsoft.com/office/drawing/2014/main" id="{CE20CDA3-8B73-DA4A-506E-F971AA26DCAF}"/>
              </a:ext>
            </a:extLst>
          </p:cNvPr>
          <p:cNvSpPr txBox="1"/>
          <p:nvPr/>
        </p:nvSpPr>
        <p:spPr>
          <a:xfrm>
            <a:off x="4990411" y="1473759"/>
            <a:ext cx="3042615" cy="369332"/>
          </a:xfrm>
          <a:prstGeom prst="rect">
            <a:avLst/>
          </a:prstGeom>
          <a:ln w="12700">
            <a:solidFill>
              <a:srgbClr val="A4A4A4"/>
            </a:solidFill>
          </a:ln>
        </p:spPr>
        <p:txBody>
          <a:bodyPr vert="horz" wrap="square" lIns="0" tIns="0" rIns="0" bIns="0" rtlCol="0">
            <a:spAutoFit/>
          </a:bodyPr>
          <a:lstStyle/>
          <a:p>
            <a:pPr marL="0" marR="0" lvl="0" indent="0" algn="ctr" defTabSz="914400" rtl="0" eaLnBrk="1" fontAlgn="auto" latinLnBrk="0" hangingPunct="1">
              <a:lnSpc>
                <a:spcPct val="100000"/>
              </a:lnSpc>
              <a:spcBef>
                <a:spcPts val="894"/>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docs-Calibri"/>
                <a:ea typeface="+mn-ea"/>
                <a:cs typeface="+mn-cs"/>
              </a:rPr>
              <a:t>Increase the percentage of Proficient and Distinguished Learners in Mathematics.</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3" name="object 15">
            <a:extLst>
              <a:ext uri="{FF2B5EF4-FFF2-40B4-BE49-F238E27FC236}">
                <a16:creationId xmlns:a16="http://schemas.microsoft.com/office/drawing/2014/main" id="{2CB9457E-0591-E2D3-47CD-AA551058EBAD}"/>
              </a:ext>
            </a:extLst>
          </p:cNvPr>
          <p:cNvSpPr txBox="1"/>
          <p:nvPr/>
        </p:nvSpPr>
        <p:spPr>
          <a:xfrm>
            <a:off x="8951797" y="1296551"/>
            <a:ext cx="2268031" cy="553998"/>
          </a:xfrm>
          <a:prstGeom prst="rect">
            <a:avLst/>
          </a:prstGeom>
          <a:ln w="12700">
            <a:solidFill>
              <a:srgbClr val="A4A4A4"/>
            </a:solidFill>
          </a:ln>
        </p:spPr>
        <p:txBody>
          <a:bodyPr vert="horz" wrap="square" lIns="0" tIns="0" rIns="0" bIns="0" rtlCol="0">
            <a:spAutoFit/>
          </a:bodyPr>
          <a:lstStyle/>
          <a:p>
            <a:pPr marL="0" marR="0" lvl="0" indent="0" algn="ctr" defTabSz="914400" rtl="0" eaLnBrk="1" fontAlgn="auto" latinLnBrk="0" hangingPunct="1">
              <a:lnSpc>
                <a:spcPct val="100000"/>
              </a:lnSpc>
              <a:spcBef>
                <a:spcPts val="894"/>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docs-Calibri"/>
                <a:ea typeface="+mn-ea"/>
                <a:cs typeface="+mn-cs"/>
              </a:rPr>
              <a:t>Build staff’s capacity to consistently use data to inform Whole Child Intervention</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4" name="object 16">
            <a:extLst>
              <a:ext uri="{FF2B5EF4-FFF2-40B4-BE49-F238E27FC236}">
                <a16:creationId xmlns:a16="http://schemas.microsoft.com/office/drawing/2014/main" id="{E641C145-FF03-7127-78AA-9E9E8500E487}"/>
              </a:ext>
            </a:extLst>
          </p:cNvPr>
          <p:cNvSpPr txBox="1"/>
          <p:nvPr/>
        </p:nvSpPr>
        <p:spPr>
          <a:xfrm>
            <a:off x="2475798" y="2086668"/>
            <a:ext cx="4113009" cy="19749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5" normalizeH="0" baseline="0" noProof="0" dirty="0">
                <a:ln>
                  <a:noFill/>
                </a:ln>
                <a:solidFill>
                  <a:srgbClr val="151515"/>
                </a:solidFill>
                <a:effectLst/>
                <a:uLnTx/>
                <a:uFillTx/>
                <a:latin typeface="Calibri"/>
                <a:ea typeface="+mn-ea"/>
                <a:cs typeface="Calibri"/>
              </a:rPr>
              <a:t>School </a:t>
            </a:r>
            <a:r>
              <a:rPr kumimoji="0" sz="1200" b="1" i="1" u="none" strike="noStrike" kern="1200" cap="none" spc="0" normalizeH="0" baseline="0" noProof="0" dirty="0">
                <a:ln>
                  <a:noFill/>
                </a:ln>
                <a:solidFill>
                  <a:srgbClr val="151515"/>
                </a:solidFill>
                <a:effectLst/>
                <a:uLnTx/>
                <a:uFillTx/>
                <a:latin typeface="Calibri"/>
                <a:ea typeface="+mn-ea"/>
                <a:cs typeface="Calibri"/>
              </a:rPr>
              <a:t>Strategic</a:t>
            </a:r>
            <a:r>
              <a:rPr kumimoji="0" lang="en-US" sz="1200" b="1" i="1" u="none" strike="noStrike" kern="1200" cap="none" spc="0" normalizeH="0" baseline="0" noProof="0" dirty="0">
                <a:ln>
                  <a:noFill/>
                </a:ln>
                <a:solidFill>
                  <a:srgbClr val="151515"/>
                </a:solidFill>
                <a:effectLst/>
                <a:uLnTx/>
                <a:uFillTx/>
                <a:latin typeface="Calibri"/>
                <a:ea typeface="+mn-ea"/>
                <a:cs typeface="Calibri"/>
              </a:rPr>
              <a:t> </a:t>
            </a:r>
            <a:r>
              <a:rPr kumimoji="0" sz="1200" b="1" i="1" u="none" strike="noStrike" kern="1200" cap="none" spc="-5" normalizeH="0" baseline="0" noProof="0" dirty="0">
                <a:ln>
                  <a:noFill/>
                </a:ln>
                <a:solidFill>
                  <a:srgbClr val="151515"/>
                </a:solidFill>
                <a:effectLst/>
                <a:uLnTx/>
                <a:uFillTx/>
                <a:latin typeface="Calibri"/>
                <a:ea typeface="+mn-ea"/>
                <a:cs typeface="Calibri"/>
              </a:rPr>
              <a:t>Priorities</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7" name="object 19">
            <a:extLst>
              <a:ext uri="{FF2B5EF4-FFF2-40B4-BE49-F238E27FC236}">
                <a16:creationId xmlns:a16="http://schemas.microsoft.com/office/drawing/2014/main" id="{B431ACE5-0778-50DD-7055-63C206FB9628}"/>
              </a:ext>
            </a:extLst>
          </p:cNvPr>
          <p:cNvSpPr txBox="1"/>
          <p:nvPr/>
        </p:nvSpPr>
        <p:spPr>
          <a:xfrm>
            <a:off x="1863402" y="221896"/>
            <a:ext cx="5137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5" normalizeH="0" baseline="0" noProof="0" dirty="0">
                <a:ln>
                  <a:noFill/>
                </a:ln>
                <a:solidFill>
                  <a:srgbClr val="151515"/>
                </a:solidFill>
                <a:effectLst/>
                <a:uLnTx/>
                <a:uFillTx/>
                <a:latin typeface="Calibri"/>
                <a:ea typeface="+mn-ea"/>
                <a:cs typeface="Calibri"/>
              </a:rPr>
              <a:t>M</a:t>
            </a:r>
            <a:r>
              <a:rPr kumimoji="0" sz="1200" b="1" i="1" u="none" strike="noStrike" kern="1200" cap="none" spc="0" normalizeH="0" baseline="0" noProof="0" dirty="0">
                <a:ln>
                  <a:noFill/>
                </a:ln>
                <a:solidFill>
                  <a:srgbClr val="151515"/>
                </a:solidFill>
                <a:effectLst/>
                <a:uLnTx/>
                <a:uFillTx/>
                <a:latin typeface="Calibri"/>
                <a:ea typeface="+mn-ea"/>
                <a:cs typeface="Calibri"/>
              </a:rPr>
              <a:t>i</a:t>
            </a:r>
            <a:r>
              <a:rPr kumimoji="0" sz="1200" b="1" i="1" u="none" strike="noStrike" kern="1200" cap="none" spc="-5" normalizeH="0" baseline="0" noProof="0" dirty="0">
                <a:ln>
                  <a:noFill/>
                </a:ln>
                <a:solidFill>
                  <a:srgbClr val="151515"/>
                </a:solidFill>
                <a:effectLst/>
                <a:uLnTx/>
                <a:uFillTx/>
                <a:latin typeface="Calibri"/>
                <a:ea typeface="+mn-ea"/>
                <a:cs typeface="Calibri"/>
              </a:rPr>
              <a:t>ss</a:t>
            </a:r>
            <a:r>
              <a:rPr kumimoji="0" sz="1200" b="1" i="1" u="none" strike="noStrike" kern="1200" cap="none" spc="0" normalizeH="0" baseline="0" noProof="0" dirty="0">
                <a:ln>
                  <a:noFill/>
                </a:ln>
                <a:solidFill>
                  <a:srgbClr val="151515"/>
                </a:solidFill>
                <a:effectLst/>
                <a:uLnTx/>
                <a:uFillTx/>
                <a:latin typeface="Calibri"/>
                <a:ea typeface="+mn-ea"/>
                <a:cs typeface="Calibri"/>
              </a:rPr>
              <a:t>i</a:t>
            </a:r>
            <a:r>
              <a:rPr kumimoji="0" sz="1200" b="1" i="1" u="none" strike="noStrike" kern="1200" cap="none" spc="-5" normalizeH="0" baseline="0" noProof="0" dirty="0">
                <a:ln>
                  <a:noFill/>
                </a:ln>
                <a:solidFill>
                  <a:srgbClr val="151515"/>
                </a:solidFill>
                <a:effectLst/>
                <a:uLnTx/>
                <a:uFillTx/>
                <a:latin typeface="Calibri"/>
                <a:ea typeface="+mn-ea"/>
                <a:cs typeface="Calibri"/>
              </a:rPr>
              <a:t>on</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8" name="object 20">
            <a:extLst>
              <a:ext uri="{FF2B5EF4-FFF2-40B4-BE49-F238E27FC236}">
                <a16:creationId xmlns:a16="http://schemas.microsoft.com/office/drawing/2014/main" id="{20EB12F3-68CA-61BA-1E67-9F3C640ED629}"/>
              </a:ext>
            </a:extLst>
          </p:cNvPr>
          <p:cNvSpPr txBox="1"/>
          <p:nvPr/>
        </p:nvSpPr>
        <p:spPr>
          <a:xfrm>
            <a:off x="8895853" y="221896"/>
            <a:ext cx="41148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5" normalizeH="0" baseline="0" noProof="0" dirty="0">
                <a:ln>
                  <a:noFill/>
                </a:ln>
                <a:solidFill>
                  <a:srgbClr val="151515"/>
                </a:solidFill>
                <a:effectLst/>
                <a:uLnTx/>
                <a:uFillTx/>
                <a:latin typeface="Calibri"/>
                <a:ea typeface="+mn-ea"/>
                <a:cs typeface="Calibri"/>
              </a:rPr>
              <a:t>V</a:t>
            </a:r>
            <a:r>
              <a:rPr kumimoji="0" sz="1200" b="1" i="1" u="none" strike="noStrike" kern="1200" cap="none" spc="0" normalizeH="0" baseline="0" noProof="0" dirty="0">
                <a:ln>
                  <a:noFill/>
                </a:ln>
                <a:solidFill>
                  <a:srgbClr val="151515"/>
                </a:solidFill>
                <a:effectLst/>
                <a:uLnTx/>
                <a:uFillTx/>
                <a:latin typeface="Calibri"/>
                <a:ea typeface="+mn-ea"/>
                <a:cs typeface="Calibri"/>
              </a:rPr>
              <a:t>i</a:t>
            </a:r>
            <a:r>
              <a:rPr kumimoji="0" sz="1200" b="1" i="1" u="none" strike="noStrike" kern="1200" cap="none" spc="-5" normalizeH="0" baseline="0" noProof="0" dirty="0">
                <a:ln>
                  <a:noFill/>
                </a:ln>
                <a:solidFill>
                  <a:srgbClr val="151515"/>
                </a:solidFill>
                <a:effectLst/>
                <a:uLnTx/>
                <a:uFillTx/>
                <a:latin typeface="Calibri"/>
                <a:ea typeface="+mn-ea"/>
                <a:cs typeface="Calibri"/>
              </a:rPr>
              <a:t>s</a:t>
            </a:r>
            <a:r>
              <a:rPr kumimoji="0" sz="1200" b="1" i="1" u="none" strike="noStrike" kern="1200" cap="none" spc="0" normalizeH="0" baseline="0" noProof="0" dirty="0">
                <a:ln>
                  <a:noFill/>
                </a:ln>
                <a:solidFill>
                  <a:srgbClr val="151515"/>
                </a:solidFill>
                <a:effectLst/>
                <a:uLnTx/>
                <a:uFillTx/>
                <a:latin typeface="Calibri"/>
                <a:ea typeface="+mn-ea"/>
                <a:cs typeface="Calibri"/>
              </a:rPr>
              <a:t>i</a:t>
            </a:r>
            <a:r>
              <a:rPr kumimoji="0" sz="1200" b="1" i="1" u="none" strike="noStrike" kern="1200" cap="none" spc="-5" normalizeH="0" baseline="0" noProof="0" dirty="0">
                <a:ln>
                  <a:noFill/>
                </a:ln>
                <a:solidFill>
                  <a:srgbClr val="151515"/>
                </a:solidFill>
                <a:effectLst/>
                <a:uLnTx/>
                <a:uFillTx/>
                <a:latin typeface="Calibri"/>
                <a:ea typeface="+mn-ea"/>
                <a:cs typeface="Calibri"/>
              </a:rPr>
              <a:t>on</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2" name="TextBox 11">
            <a:extLst>
              <a:ext uri="{FF2B5EF4-FFF2-40B4-BE49-F238E27FC236}">
                <a16:creationId xmlns:a16="http://schemas.microsoft.com/office/drawing/2014/main" id="{BA294441-10ED-AD50-0253-9AA3A7FF7A8F}"/>
              </a:ext>
            </a:extLst>
          </p:cNvPr>
          <p:cNvSpPr txBox="1"/>
          <p:nvPr/>
        </p:nvSpPr>
        <p:spPr>
          <a:xfrm>
            <a:off x="6751178" y="3498002"/>
            <a:ext cx="5260910" cy="899627"/>
          </a:xfrm>
          <a:prstGeom prst="rect">
            <a:avLst/>
          </a:prstGeom>
          <a:solidFill>
            <a:schemeClr val="accent5">
              <a:lumMod val="20000"/>
              <a:lumOff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4. Build parent capacity to understand students’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5A. Utilize multi-tiered support system to address students’ needs (social, emotional, academic)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5B. Implement attendance and behavior incentive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enorite"/>
              <a:ea typeface="+mn-ea"/>
              <a:cs typeface="+mn-cs"/>
            </a:endParaRPr>
          </a:p>
        </p:txBody>
      </p:sp>
      <p:sp>
        <p:nvSpPr>
          <p:cNvPr id="13" name="TextBox 12">
            <a:extLst>
              <a:ext uri="{FF2B5EF4-FFF2-40B4-BE49-F238E27FC236}">
                <a16:creationId xmlns:a16="http://schemas.microsoft.com/office/drawing/2014/main" id="{5EE1E893-603F-A337-647C-A9A5368A042B}"/>
              </a:ext>
            </a:extLst>
          </p:cNvPr>
          <p:cNvSpPr txBox="1">
            <a:spLocks/>
          </p:cNvSpPr>
          <p:nvPr/>
        </p:nvSpPr>
        <p:spPr>
          <a:xfrm>
            <a:off x="6751178" y="2491216"/>
            <a:ext cx="5257118" cy="899627"/>
          </a:xfrm>
          <a:prstGeom prst="rect">
            <a:avLst/>
          </a:prstGeom>
          <a:solidFill>
            <a:schemeClr val="bg1">
              <a:lumMod val="9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1A. Implement rigorous literacy and mathematics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1B. Provide opportunities for differentiated learning through small group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2. Integrate the STEM across content areas (i.e. reading and writing)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3. Integrate writing across the curriculum (all content areas)</a:t>
            </a:r>
          </a:p>
        </p:txBody>
      </p:sp>
      <p:sp>
        <p:nvSpPr>
          <p:cNvPr id="15" name="TextBox 14">
            <a:extLst>
              <a:ext uri="{FF2B5EF4-FFF2-40B4-BE49-F238E27FC236}">
                <a16:creationId xmlns:a16="http://schemas.microsoft.com/office/drawing/2014/main" id="{CF4126D9-656B-ABA9-040C-639BE1D318EE}"/>
              </a:ext>
            </a:extLst>
          </p:cNvPr>
          <p:cNvSpPr txBox="1"/>
          <p:nvPr/>
        </p:nvSpPr>
        <p:spPr>
          <a:xfrm>
            <a:off x="6747387" y="4538932"/>
            <a:ext cx="5260910" cy="899627"/>
          </a:xfrm>
          <a:prstGeom prst="rect">
            <a:avLst/>
          </a:prstGeom>
          <a:solidFill>
            <a:schemeClr val="accent2">
              <a:lumMod val="20000"/>
              <a:lumOff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6. Administer a “Strengths Survey” to allow staffers to self-report on their strengths and interests in the “workplace.”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7. Ensure teachers receive high quality professional learning and coaching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enorite"/>
              <a:ea typeface="+mn-ea"/>
              <a:cs typeface="+mn-cs"/>
            </a:endParaRPr>
          </a:p>
        </p:txBody>
      </p:sp>
      <p:sp>
        <p:nvSpPr>
          <p:cNvPr id="16" name="TextBox 15">
            <a:extLst>
              <a:ext uri="{FF2B5EF4-FFF2-40B4-BE49-F238E27FC236}">
                <a16:creationId xmlns:a16="http://schemas.microsoft.com/office/drawing/2014/main" id="{5FF4CB1F-359B-5000-81FC-03342170C80E}"/>
              </a:ext>
            </a:extLst>
          </p:cNvPr>
          <p:cNvSpPr txBox="1"/>
          <p:nvPr/>
        </p:nvSpPr>
        <p:spPr>
          <a:xfrm>
            <a:off x="6747387" y="5545718"/>
            <a:ext cx="5260909" cy="899627"/>
          </a:xfrm>
          <a:prstGeom prst="rect">
            <a:avLst/>
          </a:prstGeom>
          <a:solidFill>
            <a:schemeClr val="accent4">
              <a:lumMod val="20000"/>
              <a:lumOff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8. Develop business and educational partnerships to support our strategic goals.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9. Build community awareness, knowledge, and support for STEM.</a:t>
            </a:r>
          </a:p>
        </p:txBody>
      </p:sp>
      <p:sp>
        <p:nvSpPr>
          <p:cNvPr id="22" name="TextBox 21">
            <a:extLst>
              <a:ext uri="{FF2B5EF4-FFF2-40B4-BE49-F238E27FC236}">
                <a16:creationId xmlns:a16="http://schemas.microsoft.com/office/drawing/2014/main" id="{AA15D01F-9003-4DBD-6C4D-30C742C34383}"/>
              </a:ext>
            </a:extLst>
          </p:cNvPr>
          <p:cNvSpPr txBox="1">
            <a:spLocks/>
          </p:cNvSpPr>
          <p:nvPr/>
        </p:nvSpPr>
        <p:spPr>
          <a:xfrm>
            <a:off x="2475798" y="2529372"/>
            <a:ext cx="4113009" cy="899627"/>
          </a:xfrm>
          <a:prstGeom prst="rect">
            <a:avLst/>
          </a:prstGeom>
          <a:noFill/>
          <a:ln w="19050">
            <a:solidFill>
              <a:schemeClr val="bg1">
                <a:lumMod val="50000"/>
              </a:schemeClr>
            </a:solidFill>
          </a:ln>
        </p:spPr>
        <p:txBody>
          <a:bodyPr wrap="square" rtlCol="0">
            <a:no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Increase mastery of core content knowledge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Implement STEM Program Model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Implement Strategic Writing Initiative</a:t>
            </a:r>
          </a:p>
        </p:txBody>
      </p:sp>
      <p:sp>
        <p:nvSpPr>
          <p:cNvPr id="25" name="TextBox 24">
            <a:extLst>
              <a:ext uri="{FF2B5EF4-FFF2-40B4-BE49-F238E27FC236}">
                <a16:creationId xmlns:a16="http://schemas.microsoft.com/office/drawing/2014/main" id="{4C20A96F-D040-28A9-0079-EBDAD504C4AA}"/>
              </a:ext>
            </a:extLst>
          </p:cNvPr>
          <p:cNvSpPr txBox="1">
            <a:spLocks/>
          </p:cNvSpPr>
          <p:nvPr/>
        </p:nvSpPr>
        <p:spPr>
          <a:xfrm>
            <a:off x="2475798" y="3535418"/>
            <a:ext cx="4113009" cy="899627"/>
          </a:xfrm>
          <a:prstGeom prst="rect">
            <a:avLst/>
          </a:prstGeom>
          <a:noFill/>
          <a:ln w="19050">
            <a:solidFill>
              <a:schemeClr val="accent5">
                <a:lumMod val="75000"/>
              </a:schemeClr>
            </a:solidFill>
          </a:ln>
        </p:spPr>
        <p:txBody>
          <a:bodyPr wrap="square" rtlCol="0">
            <a:no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4. Inform and engage community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Sustain a school culture conducive to students’ social, emotional, and learning needs.</a:t>
            </a:r>
          </a:p>
        </p:txBody>
      </p:sp>
      <p:sp>
        <p:nvSpPr>
          <p:cNvPr id="26" name="TextBox 25">
            <a:extLst>
              <a:ext uri="{FF2B5EF4-FFF2-40B4-BE49-F238E27FC236}">
                <a16:creationId xmlns:a16="http://schemas.microsoft.com/office/drawing/2014/main" id="{698F9452-6502-8AEE-E7B3-53B80D802222}"/>
              </a:ext>
            </a:extLst>
          </p:cNvPr>
          <p:cNvSpPr txBox="1">
            <a:spLocks/>
          </p:cNvSpPr>
          <p:nvPr/>
        </p:nvSpPr>
        <p:spPr>
          <a:xfrm>
            <a:off x="2475798" y="4570513"/>
            <a:ext cx="4113009" cy="868046"/>
          </a:xfrm>
          <a:prstGeom prst="rect">
            <a:avLst/>
          </a:prstGeom>
          <a:noFill/>
          <a:ln w="19050">
            <a:solidFill>
              <a:schemeClr val="accent2"/>
            </a:solidFill>
          </a:ln>
        </p:spPr>
        <p:txBody>
          <a:bodyPr wrap="square" rtlCol="0">
            <a:no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Create ongoing opportunities for staffers to volunteer to leadership roles based on strengths and interest.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Increase staff capacity to provide high-quality, rigorous instruction</a:t>
            </a:r>
          </a:p>
        </p:txBody>
      </p:sp>
      <p:sp>
        <p:nvSpPr>
          <p:cNvPr id="27" name="TextBox 26">
            <a:extLst>
              <a:ext uri="{FF2B5EF4-FFF2-40B4-BE49-F238E27FC236}">
                <a16:creationId xmlns:a16="http://schemas.microsoft.com/office/drawing/2014/main" id="{96B882CA-66CA-4873-E8A6-717C458826E7}"/>
              </a:ext>
            </a:extLst>
          </p:cNvPr>
          <p:cNvSpPr txBox="1">
            <a:spLocks/>
          </p:cNvSpPr>
          <p:nvPr/>
        </p:nvSpPr>
        <p:spPr>
          <a:xfrm>
            <a:off x="2475798" y="5545716"/>
            <a:ext cx="4113009" cy="899629"/>
          </a:xfrm>
          <a:prstGeom prst="rect">
            <a:avLst/>
          </a:prstGeom>
          <a:noFill/>
          <a:ln w="19050">
            <a:solidFill>
              <a:schemeClr val="accent4"/>
            </a:solidFill>
          </a:ln>
        </p:spPr>
        <p:txBody>
          <a:bodyPr wrap="square" rtlCol="0">
            <a:no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Build systems to identify ways to systematically determine needs of resources as aligned to students progressing towards proficiency across content areas.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US" sz="1100" b="0" i="0" u="none" strike="noStrike" kern="1200" cap="none" spc="0" normalizeH="0" baseline="0" noProof="0" dirty="0">
                <a:ln>
                  <a:noFill/>
                </a:ln>
                <a:solidFill>
                  <a:prstClr val="black"/>
                </a:solidFill>
                <a:effectLst/>
                <a:uLnTx/>
                <a:uFillTx/>
                <a:latin typeface="Tenorite"/>
                <a:ea typeface="+mn-ea"/>
                <a:cs typeface="+mn-cs"/>
              </a:rPr>
              <a:t>Build system and resources to support STEM.</a:t>
            </a:r>
          </a:p>
        </p:txBody>
      </p:sp>
      <p:sp>
        <p:nvSpPr>
          <p:cNvPr id="28" name="TextBox 27">
            <a:extLst>
              <a:ext uri="{FF2B5EF4-FFF2-40B4-BE49-F238E27FC236}">
                <a16:creationId xmlns:a16="http://schemas.microsoft.com/office/drawing/2014/main" id="{CA67336F-E712-381B-9C38-403294921507}"/>
              </a:ext>
            </a:extLst>
          </p:cNvPr>
          <p:cNvSpPr txBox="1"/>
          <p:nvPr/>
        </p:nvSpPr>
        <p:spPr>
          <a:xfrm>
            <a:off x="273808" y="3535418"/>
            <a:ext cx="2036190" cy="899627"/>
          </a:xfrm>
          <a:prstGeom prst="rect">
            <a:avLst/>
          </a:prstGeom>
          <a:solidFill>
            <a:schemeClr val="accent5">
              <a:lumMod val="75000"/>
            </a:schemeClr>
          </a:solidFill>
        </p:spPr>
        <p:txBody>
          <a:bodyPr wrap="square" rtlCol="0" anchor="ctr">
            <a:noAutofit/>
          </a:bodyPr>
          <a:lstStyle/>
          <a:p>
            <a:pPr marL="140335" marR="5080" lvl="0" indent="-12827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Calibri"/>
              </a:rPr>
              <a:t>Building</a:t>
            </a:r>
            <a:r>
              <a:rPr kumimoji="0" lang="en-US" sz="1200" b="1" i="0" u="none" strike="noStrike" kern="1200" cap="none" spc="-15"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a</a:t>
            </a:r>
            <a:r>
              <a:rPr kumimoji="0" lang="en-US" sz="1200" b="1" i="0" u="none" strike="noStrike" kern="1200" cap="none" spc="-4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Culture</a:t>
            </a:r>
            <a:r>
              <a:rPr kumimoji="0" lang="en-US" sz="1200" b="1" i="0" u="none" strike="noStrike" kern="1200" cap="none" spc="-35"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of</a:t>
            </a:r>
          </a:p>
          <a:p>
            <a:pPr marL="140335" marR="5080" lvl="0" indent="-12827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Calibri"/>
              </a:rPr>
              <a:t>S</a:t>
            </a:r>
            <a:r>
              <a:rPr kumimoji="0" lang="en-US" sz="1200" b="1" i="0" u="none" strike="noStrike" kern="1200" cap="none" spc="-5" normalizeH="0" baseline="0" noProof="0" dirty="0">
                <a:ln>
                  <a:noFill/>
                </a:ln>
                <a:solidFill>
                  <a:srgbClr val="FFFFFF"/>
                </a:solidFill>
                <a:effectLst/>
                <a:uLnTx/>
                <a:uFillTx/>
                <a:latin typeface="Calibri"/>
                <a:ea typeface="+mn-ea"/>
                <a:cs typeface="Calibri"/>
              </a:rPr>
              <a:t>tudent</a:t>
            </a:r>
            <a:r>
              <a:rPr kumimoji="0" lang="en-US" sz="1200" b="1" i="0" u="none" strike="noStrike" kern="1200" cap="none" spc="-2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Support</a:t>
            </a:r>
            <a:endParaRPr kumimoji="0" lang="en-US" sz="1200" b="0" i="0" u="none" strike="noStrike" kern="1200" cap="none" spc="0" normalizeH="0" baseline="0" noProof="0" dirty="0">
              <a:ln>
                <a:noFill/>
              </a:ln>
              <a:solidFill>
                <a:prstClr val="black"/>
              </a:solidFill>
              <a:effectLst/>
              <a:uLnTx/>
              <a:uFillTx/>
              <a:latin typeface="Calibri"/>
              <a:ea typeface="+mn-ea"/>
              <a:cs typeface="Calibri"/>
            </a:endParaRPr>
          </a:p>
          <a:p>
            <a:pPr marL="155575" marR="15875" lvl="0" indent="-128270" algn="ctr" defTabSz="914400" rtl="0" eaLnBrk="1" fontAlgn="auto" latinLnBrk="0" hangingPunct="1">
              <a:lnSpc>
                <a:spcPct val="100000"/>
              </a:lnSpc>
              <a:spcBef>
                <a:spcPts val="1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Whole Child </a:t>
            </a:r>
            <a:r>
              <a:rPr kumimoji="0" lang="en-US" sz="900" b="0" i="0" u="none" strike="noStrike" kern="1200" cap="none" spc="0" normalizeH="0" baseline="0" noProof="0" dirty="0">
                <a:ln>
                  <a:noFill/>
                </a:ln>
                <a:solidFill>
                  <a:srgbClr val="FFFFFF"/>
                </a:solidFill>
                <a:effectLst/>
                <a:uLnTx/>
                <a:uFillTx/>
                <a:latin typeface="Calibri"/>
                <a:ea typeface="+mn-ea"/>
                <a:cs typeface="Calibri"/>
              </a:rPr>
              <a:t>&amp; </a:t>
            </a:r>
            <a:r>
              <a:rPr kumimoji="0" lang="en-US" sz="900" b="0" i="0" u="none" strike="noStrike" kern="1200" cap="none" spc="-5" normalizeH="0" baseline="0" noProof="0" dirty="0">
                <a:ln>
                  <a:noFill/>
                </a:ln>
                <a:solidFill>
                  <a:srgbClr val="FFFFFF"/>
                </a:solidFill>
                <a:effectLst/>
                <a:uLnTx/>
                <a:uFillTx/>
                <a:latin typeface="Calibri"/>
                <a:ea typeface="+mn-ea"/>
                <a:cs typeface="Calibri"/>
              </a:rPr>
              <a:t>Intervention </a:t>
            </a:r>
            <a:r>
              <a:rPr kumimoji="0" lang="en-US" sz="900" b="0" i="0" u="none" strike="noStrike" kern="1200" cap="none" spc="-190"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Personalized Learning</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9" name="TextBox 28">
            <a:extLst>
              <a:ext uri="{FF2B5EF4-FFF2-40B4-BE49-F238E27FC236}">
                <a16:creationId xmlns:a16="http://schemas.microsoft.com/office/drawing/2014/main" id="{8CBC17CA-D6FD-3EDA-004A-C96A9B29A145}"/>
              </a:ext>
            </a:extLst>
          </p:cNvPr>
          <p:cNvSpPr txBox="1">
            <a:spLocks/>
          </p:cNvSpPr>
          <p:nvPr/>
        </p:nvSpPr>
        <p:spPr>
          <a:xfrm>
            <a:off x="273808" y="2483023"/>
            <a:ext cx="2036190" cy="966810"/>
          </a:xfrm>
          <a:prstGeom prst="rect">
            <a:avLst/>
          </a:prstGeom>
          <a:solidFill>
            <a:schemeClr val="bg1">
              <a:lumMod val="50000"/>
            </a:schemeClr>
          </a:solidFill>
        </p:spPr>
        <p:txBody>
          <a:bodyPr wrap="square" rtlCol="0">
            <a:noAutofit/>
          </a:bodyPr>
          <a:lstStyle/>
          <a:p>
            <a:pPr marL="17145" marR="10795" lvl="0" indent="0" algn="ctr" defTabSz="914400" rtl="0" eaLnBrk="1" fontAlgn="auto" latinLnBrk="0" hangingPunct="1">
              <a:lnSpc>
                <a:spcPct val="100000"/>
              </a:lnSpc>
              <a:spcBef>
                <a:spcPts val="105"/>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Calibri"/>
              </a:rPr>
              <a:t>F</a:t>
            </a:r>
            <a:r>
              <a:rPr kumimoji="0" lang="en-US" sz="1100" b="1" i="0" u="none" strike="noStrike" kern="1200" cap="none" spc="-10" normalizeH="0" baseline="0" noProof="0" dirty="0">
                <a:ln>
                  <a:noFill/>
                </a:ln>
                <a:solidFill>
                  <a:srgbClr val="FFFFFF"/>
                </a:solidFill>
                <a:effectLst/>
                <a:uLnTx/>
                <a:uFillTx/>
                <a:latin typeface="Calibri"/>
                <a:ea typeface="+mn-ea"/>
                <a:cs typeface="Calibri"/>
              </a:rPr>
              <a:t>o</a:t>
            </a:r>
            <a:r>
              <a:rPr kumimoji="0" lang="en-US" sz="1100" b="1" i="0" u="none" strike="noStrike" kern="1200" cap="none" spc="0" normalizeH="0" baseline="0" noProof="0" dirty="0">
                <a:ln>
                  <a:noFill/>
                </a:ln>
                <a:solidFill>
                  <a:srgbClr val="FFFFFF"/>
                </a:solidFill>
                <a:effectLst/>
                <a:uLnTx/>
                <a:uFillTx/>
                <a:latin typeface="Calibri"/>
                <a:ea typeface="+mn-ea"/>
                <a:cs typeface="Calibri"/>
              </a:rPr>
              <a:t>ster</a:t>
            </a:r>
            <a:r>
              <a:rPr kumimoji="0" lang="en-US" sz="1100" b="1" i="0" u="none" strike="noStrike" kern="1200" cap="none" spc="5" normalizeH="0" baseline="0" noProof="0" dirty="0">
                <a:ln>
                  <a:noFill/>
                </a:ln>
                <a:solidFill>
                  <a:srgbClr val="FFFFFF"/>
                </a:solidFill>
                <a:effectLst/>
                <a:uLnTx/>
                <a:uFillTx/>
                <a:latin typeface="Calibri"/>
                <a:ea typeface="+mn-ea"/>
                <a:cs typeface="Calibri"/>
              </a:rPr>
              <a:t>i</a:t>
            </a:r>
            <a:r>
              <a:rPr kumimoji="0" lang="en-US" sz="1100" b="1" i="0" u="none" strike="noStrike" kern="1200" cap="none" spc="-5" normalizeH="0" baseline="0" noProof="0" dirty="0">
                <a:ln>
                  <a:noFill/>
                </a:ln>
                <a:solidFill>
                  <a:srgbClr val="FFFFFF"/>
                </a:solidFill>
                <a:effectLst/>
                <a:uLnTx/>
                <a:uFillTx/>
                <a:latin typeface="Calibri"/>
                <a:ea typeface="+mn-ea"/>
                <a:cs typeface="Calibri"/>
              </a:rPr>
              <a:t>n</a:t>
            </a:r>
            <a:r>
              <a:rPr kumimoji="0" lang="en-US" sz="1100" b="1" i="0" u="none" strike="noStrike" kern="1200" cap="none" spc="0" normalizeH="0" baseline="0" noProof="0" dirty="0">
                <a:ln>
                  <a:noFill/>
                </a:ln>
                <a:solidFill>
                  <a:srgbClr val="FFFFFF"/>
                </a:solidFill>
                <a:effectLst/>
                <a:uLnTx/>
                <a:uFillTx/>
                <a:latin typeface="Calibri"/>
                <a:ea typeface="+mn-ea"/>
                <a:cs typeface="Calibri"/>
              </a:rPr>
              <a:t>g</a:t>
            </a:r>
            <a:r>
              <a:rPr kumimoji="0" lang="en-US" sz="1100" b="1" i="0" u="none" strike="noStrike" kern="1200" cap="none" spc="-20" normalizeH="0" baseline="0" noProof="0" dirty="0">
                <a:ln>
                  <a:noFill/>
                </a:ln>
                <a:solidFill>
                  <a:srgbClr val="FFFFFF"/>
                </a:solidFill>
                <a:effectLst/>
                <a:uLnTx/>
                <a:uFillTx/>
                <a:latin typeface="Calibri"/>
                <a:ea typeface="+mn-ea"/>
                <a:cs typeface="Calibri"/>
              </a:rPr>
              <a:t> </a:t>
            </a:r>
            <a:r>
              <a:rPr kumimoji="0" lang="en-US" sz="1100" b="1" i="0" u="none" strike="noStrike" kern="1200" cap="none" spc="0" normalizeH="0" baseline="0" noProof="0" dirty="0">
                <a:ln>
                  <a:noFill/>
                </a:ln>
                <a:solidFill>
                  <a:srgbClr val="FFFFFF"/>
                </a:solidFill>
                <a:effectLst/>
                <a:uLnTx/>
                <a:uFillTx/>
                <a:latin typeface="Calibri"/>
                <a:ea typeface="+mn-ea"/>
                <a:cs typeface="Calibri"/>
              </a:rPr>
              <a:t>A</a:t>
            </a:r>
            <a:r>
              <a:rPr kumimoji="0" lang="en-US" sz="1100" b="1" i="0" u="none" strike="noStrike" kern="1200" cap="none" spc="5" normalizeH="0" baseline="0" noProof="0" dirty="0">
                <a:ln>
                  <a:noFill/>
                </a:ln>
                <a:solidFill>
                  <a:srgbClr val="FFFFFF"/>
                </a:solidFill>
                <a:effectLst/>
                <a:uLnTx/>
                <a:uFillTx/>
                <a:latin typeface="Calibri"/>
                <a:ea typeface="+mn-ea"/>
                <a:cs typeface="Calibri"/>
              </a:rPr>
              <a:t>c</a:t>
            </a:r>
            <a:r>
              <a:rPr kumimoji="0" lang="en-US" sz="1100" b="1" i="0" u="none" strike="noStrike" kern="1200" cap="none" spc="-10" normalizeH="0" baseline="0" noProof="0" dirty="0">
                <a:ln>
                  <a:noFill/>
                </a:ln>
                <a:solidFill>
                  <a:srgbClr val="FFFFFF"/>
                </a:solidFill>
                <a:effectLst/>
                <a:uLnTx/>
                <a:uFillTx/>
                <a:latin typeface="Calibri"/>
                <a:ea typeface="+mn-ea"/>
                <a:cs typeface="Calibri"/>
              </a:rPr>
              <a:t>a</a:t>
            </a:r>
            <a:r>
              <a:rPr kumimoji="0" lang="en-US" sz="1100" b="1" i="0" u="none" strike="noStrike" kern="1200" cap="none" spc="-5" normalizeH="0" baseline="0" noProof="0" dirty="0">
                <a:ln>
                  <a:noFill/>
                </a:ln>
                <a:solidFill>
                  <a:srgbClr val="FFFFFF"/>
                </a:solidFill>
                <a:effectLst/>
                <a:uLnTx/>
                <a:uFillTx/>
                <a:latin typeface="Calibri"/>
                <a:ea typeface="+mn-ea"/>
                <a:cs typeface="Calibri"/>
              </a:rPr>
              <a:t>dem</a:t>
            </a:r>
            <a:r>
              <a:rPr kumimoji="0" lang="en-US" sz="1100" b="1" i="0" u="none" strike="noStrike" kern="1200" cap="none" spc="5" normalizeH="0" baseline="0" noProof="0" dirty="0">
                <a:ln>
                  <a:noFill/>
                </a:ln>
                <a:solidFill>
                  <a:srgbClr val="FFFFFF"/>
                </a:solidFill>
                <a:effectLst/>
                <a:uLnTx/>
                <a:uFillTx/>
                <a:latin typeface="Calibri"/>
                <a:ea typeface="+mn-ea"/>
                <a:cs typeface="Calibri"/>
              </a:rPr>
              <a:t>i</a:t>
            </a:r>
            <a:r>
              <a:rPr kumimoji="0" lang="en-US" sz="1100" b="1" i="0" u="none" strike="noStrike" kern="1200" cap="none" spc="0" normalizeH="0" baseline="0" noProof="0" dirty="0">
                <a:ln>
                  <a:noFill/>
                </a:ln>
                <a:solidFill>
                  <a:srgbClr val="FFFFFF"/>
                </a:solidFill>
                <a:effectLst/>
                <a:uLnTx/>
                <a:uFillTx/>
                <a:latin typeface="Calibri"/>
                <a:ea typeface="+mn-ea"/>
                <a:cs typeface="Calibri"/>
              </a:rPr>
              <a:t>c</a:t>
            </a:r>
          </a:p>
          <a:p>
            <a:pPr marL="17145" marR="10795" lvl="0" indent="0" algn="ctr" defTabSz="914400" rtl="0" eaLnBrk="1" fontAlgn="auto" latinLnBrk="0" hangingPunct="1">
              <a:lnSpc>
                <a:spcPct val="100000"/>
              </a:lnSpc>
              <a:spcBef>
                <a:spcPts val="105"/>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Calibri"/>
              </a:rPr>
              <a:t>Excellence </a:t>
            </a:r>
            <a:r>
              <a:rPr kumimoji="0" lang="en-US" sz="1100" b="1" i="0" u="none" strike="noStrike" kern="1200" cap="none" spc="-5" normalizeH="0" baseline="0" noProof="0" dirty="0">
                <a:ln>
                  <a:noFill/>
                </a:ln>
                <a:solidFill>
                  <a:srgbClr val="FFFFFF"/>
                </a:solidFill>
                <a:effectLst/>
                <a:uLnTx/>
                <a:uFillTx/>
                <a:latin typeface="Calibri"/>
                <a:ea typeface="+mn-ea"/>
                <a:cs typeface="Calibri"/>
              </a:rPr>
              <a:t>for </a:t>
            </a:r>
            <a:r>
              <a:rPr kumimoji="0" lang="en-US" sz="1100" b="1" i="0" u="none" strike="noStrike" kern="1200" cap="none" spc="0" normalizeH="0" baseline="0" noProof="0" dirty="0">
                <a:ln>
                  <a:noFill/>
                </a:ln>
                <a:solidFill>
                  <a:srgbClr val="FFFFFF"/>
                </a:solidFill>
                <a:effectLst/>
                <a:uLnTx/>
                <a:uFillTx/>
                <a:latin typeface="Calibri"/>
                <a:ea typeface="+mn-ea"/>
                <a:cs typeface="Calibri"/>
              </a:rPr>
              <a:t>All</a:t>
            </a:r>
          </a:p>
          <a:p>
            <a:pPr marL="17145" marR="10795" lvl="0" indent="0" algn="ctr" defTabSz="914400" rtl="0" eaLnBrk="1" fontAlgn="auto" latinLnBrk="0" hangingPunct="1">
              <a:lnSpc>
                <a:spcPct val="100000"/>
              </a:lnSpc>
              <a:spcBef>
                <a:spcPts val="105"/>
              </a:spcBef>
              <a:spcAft>
                <a:spcPts val="0"/>
              </a:spcAft>
              <a:buClrTx/>
              <a:buSzTx/>
              <a:buFontTx/>
              <a:buNone/>
              <a:tabLst/>
              <a:defRPr/>
            </a:pPr>
            <a:r>
              <a:rPr kumimoji="0" lang="en-US" sz="1100" b="1" i="0" u="none" strike="noStrike" kern="1200" cap="none" spc="5"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Data</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a:p>
            <a:pPr marL="12700" marR="5080" lvl="0" indent="0" algn="ctr" defTabSz="914400" rtl="0" eaLnBrk="1" fontAlgn="auto" latinLnBrk="0" hangingPunct="1">
              <a:lnSpc>
                <a:spcPct val="100000"/>
              </a:lnSpc>
              <a:spcBef>
                <a:spcPts val="5"/>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Curriculum </a:t>
            </a:r>
            <a:r>
              <a:rPr kumimoji="0" lang="en-US" sz="900" b="0" i="0" u="none" strike="noStrike" kern="1200" cap="none" spc="0" normalizeH="0" baseline="0" noProof="0" dirty="0">
                <a:ln>
                  <a:noFill/>
                </a:ln>
                <a:solidFill>
                  <a:srgbClr val="FFFFFF"/>
                </a:solidFill>
                <a:effectLst/>
                <a:uLnTx/>
                <a:uFillTx/>
                <a:latin typeface="Calibri"/>
                <a:ea typeface="+mn-ea"/>
                <a:cs typeface="Calibri"/>
              </a:rPr>
              <a:t>&amp; </a:t>
            </a:r>
            <a:r>
              <a:rPr kumimoji="0" lang="en-US" sz="900" b="0" i="0" u="none" strike="noStrike" kern="1200" cap="none" spc="-5" normalizeH="0" baseline="0" noProof="0" dirty="0">
                <a:ln>
                  <a:noFill/>
                </a:ln>
                <a:solidFill>
                  <a:srgbClr val="FFFFFF"/>
                </a:solidFill>
                <a:effectLst/>
                <a:uLnTx/>
                <a:uFillTx/>
                <a:latin typeface="Calibri"/>
                <a:ea typeface="+mn-ea"/>
                <a:cs typeface="Calibri"/>
              </a:rPr>
              <a:t>Instruction</a:t>
            </a:r>
          </a:p>
          <a:p>
            <a:pPr marL="12700" marR="5080" lvl="0" indent="0" algn="ctr" defTabSz="914400" rtl="0" eaLnBrk="1" fontAlgn="auto" latinLnBrk="0" hangingPunct="1">
              <a:lnSpc>
                <a:spcPct val="100000"/>
              </a:lnSpc>
              <a:spcBef>
                <a:spcPts val="5"/>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Signature </a:t>
            </a:r>
            <a:r>
              <a:rPr kumimoji="0" lang="en-US" sz="900" b="0" i="0" u="none" strike="noStrike" kern="1200" cap="none" spc="0" normalizeH="0" baseline="0" noProof="0" dirty="0">
                <a:ln>
                  <a:noFill/>
                </a:ln>
                <a:solidFill>
                  <a:srgbClr val="FFFFFF"/>
                </a:solidFill>
                <a:effectLst/>
                <a:uLnTx/>
                <a:uFillTx/>
                <a:latin typeface="Calibri"/>
                <a:ea typeface="+mn-ea"/>
                <a:cs typeface="Calibri"/>
              </a:rPr>
              <a:t>Program</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0" name="TextBox 29">
            <a:extLst>
              <a:ext uri="{FF2B5EF4-FFF2-40B4-BE49-F238E27FC236}">
                <a16:creationId xmlns:a16="http://schemas.microsoft.com/office/drawing/2014/main" id="{101AD791-6860-D9D2-BCCC-7B41A97E0213}"/>
              </a:ext>
            </a:extLst>
          </p:cNvPr>
          <p:cNvSpPr txBox="1"/>
          <p:nvPr/>
        </p:nvSpPr>
        <p:spPr>
          <a:xfrm>
            <a:off x="257442" y="4570512"/>
            <a:ext cx="2036190" cy="889212"/>
          </a:xfrm>
          <a:prstGeom prst="rect">
            <a:avLst/>
          </a:prstGeom>
          <a:solidFill>
            <a:schemeClr val="accent2">
              <a:lumMod val="75000"/>
            </a:schemeClr>
          </a:solidFill>
        </p:spPr>
        <p:txBody>
          <a:bodyPr wrap="square" rtlCol="0" anchor="ctr">
            <a:noAutofit/>
          </a:bodyPr>
          <a:lstStyle/>
          <a:p>
            <a:pPr marL="337185" marR="5080" lvl="0" indent="-32512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Calibri"/>
              </a:rPr>
              <a:t>Equipping &amp; </a:t>
            </a:r>
            <a:r>
              <a:rPr kumimoji="0" lang="en-US" sz="1200" b="1" i="0" u="none" strike="noStrike" kern="1200" cap="none" spc="-5" normalizeH="0" baseline="0" noProof="0" dirty="0">
                <a:ln>
                  <a:noFill/>
                </a:ln>
                <a:solidFill>
                  <a:srgbClr val="FFFFFF"/>
                </a:solidFill>
                <a:effectLst/>
                <a:uLnTx/>
                <a:uFillTx/>
                <a:latin typeface="Calibri"/>
                <a:ea typeface="+mn-ea"/>
                <a:cs typeface="Calibri"/>
              </a:rPr>
              <a:t>Empowering</a:t>
            </a:r>
          </a:p>
          <a:p>
            <a:pPr marL="337185" marR="5080" lvl="0" indent="-32512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5" normalizeH="0" baseline="0" noProof="0" dirty="0">
                <a:ln>
                  <a:noFill/>
                </a:ln>
                <a:solidFill>
                  <a:srgbClr val="FFFFFF"/>
                </a:solidFill>
                <a:effectLst/>
                <a:uLnTx/>
                <a:uFillTx/>
                <a:latin typeface="Calibri"/>
                <a:ea typeface="+mn-ea"/>
                <a:cs typeface="Calibri"/>
              </a:rPr>
              <a:t>Leaders</a:t>
            </a:r>
            <a:r>
              <a:rPr kumimoji="0" lang="en-US" sz="1200" b="1" i="0" u="none" strike="noStrike" kern="1200" cap="none" spc="-1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&amp;</a:t>
            </a:r>
            <a:r>
              <a:rPr kumimoji="0" lang="en-US" sz="1200" b="1" i="0" u="none" strike="noStrike" kern="1200" cap="none" spc="-10" normalizeH="0" baseline="0" noProof="0" dirty="0">
                <a:ln>
                  <a:noFill/>
                </a:ln>
                <a:solidFill>
                  <a:srgbClr val="FFFFFF"/>
                </a:solidFill>
                <a:effectLst/>
                <a:uLnTx/>
                <a:uFillTx/>
                <a:latin typeface="Calibri"/>
                <a:ea typeface="+mn-ea"/>
                <a:cs typeface="Calibri"/>
              </a:rPr>
              <a:t> </a:t>
            </a:r>
            <a:r>
              <a:rPr kumimoji="0" lang="en-US" sz="1200" b="1" i="0" u="none" strike="noStrike" kern="1200" cap="none" spc="-5" normalizeH="0" baseline="0" noProof="0" dirty="0">
                <a:ln>
                  <a:noFill/>
                </a:ln>
                <a:solidFill>
                  <a:srgbClr val="FFFFFF"/>
                </a:solidFill>
                <a:effectLst/>
                <a:uLnTx/>
                <a:uFillTx/>
                <a:latin typeface="Calibri"/>
                <a:ea typeface="+mn-ea"/>
                <a:cs typeface="Calibri"/>
              </a:rPr>
              <a:t>Staff</a:t>
            </a:r>
            <a:endParaRPr kumimoji="0" lang="en-US" sz="1200" b="0" i="0" u="none" strike="noStrike" kern="1200" cap="none" spc="0" normalizeH="0" baseline="0" noProof="0" dirty="0">
              <a:ln>
                <a:noFill/>
              </a:ln>
              <a:solidFill>
                <a:prstClr val="black"/>
              </a:solidFill>
              <a:effectLst/>
              <a:uLnTx/>
              <a:uFillTx/>
              <a:latin typeface="Calibri"/>
              <a:ea typeface="+mn-ea"/>
              <a:cs typeface="Calibri"/>
            </a:endParaRPr>
          </a:p>
          <a:p>
            <a:pPr marL="337185" marR="5080" lvl="0" indent="-325120" algn="ctr" defTabSz="914400" rtl="0" eaLnBrk="1" fontAlgn="auto" latinLnBrk="0" hangingPunct="1">
              <a:lnSpc>
                <a:spcPct val="100000"/>
              </a:lnSpc>
              <a:spcBef>
                <a:spcPts val="10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Strategic Staff Support</a:t>
            </a:r>
          </a:p>
          <a:p>
            <a:pPr marL="337185" marR="5080" lvl="0" indent="-325120" algn="ctr" defTabSz="914400" rtl="0" eaLnBrk="1" fontAlgn="auto" latinLnBrk="0" hangingPunct="1">
              <a:lnSpc>
                <a:spcPct val="100000"/>
              </a:lnSpc>
              <a:spcBef>
                <a:spcPts val="10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Equitable</a:t>
            </a:r>
            <a:r>
              <a:rPr kumimoji="0" lang="en-US" sz="900" b="0" i="0" u="none" strike="noStrike" kern="1200" cap="none" spc="0"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Resource</a:t>
            </a:r>
            <a:r>
              <a:rPr kumimoji="0" lang="en-US" sz="900" b="0" i="0" u="none" strike="noStrike" kern="1200" cap="none" spc="-20"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Allocation</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1" name="TextBox 30">
            <a:extLst>
              <a:ext uri="{FF2B5EF4-FFF2-40B4-BE49-F238E27FC236}">
                <a16:creationId xmlns:a16="http://schemas.microsoft.com/office/drawing/2014/main" id="{5ABBAE24-6483-1587-A600-FF86D7342620}"/>
              </a:ext>
            </a:extLst>
          </p:cNvPr>
          <p:cNvSpPr txBox="1"/>
          <p:nvPr/>
        </p:nvSpPr>
        <p:spPr>
          <a:xfrm>
            <a:off x="273808" y="5568189"/>
            <a:ext cx="2036190" cy="915406"/>
          </a:xfrm>
          <a:prstGeom prst="rect">
            <a:avLst/>
          </a:prstGeom>
          <a:solidFill>
            <a:schemeClr val="accent4">
              <a:lumMod val="75000"/>
            </a:schemeClr>
          </a:solidFill>
        </p:spPr>
        <p:txBody>
          <a:bodyPr wrap="square" rtlCol="0" anchor="ctr">
            <a:noAutofit/>
          </a:bodyPr>
          <a:lstStyle/>
          <a:p>
            <a:pPr marL="180340" marR="136525" lvl="0" indent="-16764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5" normalizeH="0" baseline="0" noProof="0" dirty="0">
                <a:ln>
                  <a:noFill/>
                </a:ln>
                <a:solidFill>
                  <a:srgbClr val="FFFFFF"/>
                </a:solidFill>
                <a:effectLst/>
                <a:uLnTx/>
                <a:uFillTx/>
                <a:latin typeface="Calibri"/>
                <a:ea typeface="+mn-ea"/>
                <a:cs typeface="Calibri"/>
              </a:rPr>
              <a:t>Creating</a:t>
            </a:r>
            <a:r>
              <a:rPr kumimoji="0" lang="en-US" sz="1200" b="1" i="0" u="none" strike="noStrike" kern="1200" cap="none" spc="-25"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a</a:t>
            </a:r>
            <a:r>
              <a:rPr kumimoji="0" lang="en-US" sz="1200" b="1" i="0" u="none" strike="noStrike" kern="1200" cap="none" spc="-20" normalizeH="0" baseline="0" noProof="0" dirty="0">
                <a:ln>
                  <a:noFill/>
                </a:ln>
                <a:solidFill>
                  <a:srgbClr val="FFFFFF"/>
                </a:solidFill>
                <a:effectLst/>
                <a:uLnTx/>
                <a:uFillTx/>
                <a:latin typeface="Calibri"/>
                <a:ea typeface="+mn-ea"/>
                <a:cs typeface="Calibri"/>
              </a:rPr>
              <a:t> </a:t>
            </a:r>
            <a:r>
              <a:rPr kumimoji="0" lang="en-US" sz="1200" b="1" i="0" u="none" strike="noStrike" kern="1200" cap="none" spc="-5" normalizeH="0" baseline="0" noProof="0" dirty="0">
                <a:ln>
                  <a:noFill/>
                </a:ln>
                <a:solidFill>
                  <a:srgbClr val="FFFFFF"/>
                </a:solidFill>
                <a:effectLst/>
                <a:uLnTx/>
                <a:uFillTx/>
                <a:latin typeface="Calibri"/>
                <a:ea typeface="+mn-ea"/>
                <a:cs typeface="Calibri"/>
              </a:rPr>
              <a:t>System</a:t>
            </a:r>
            <a:r>
              <a:rPr kumimoji="0" lang="en-US" sz="1200" b="1" i="0" u="none" strike="noStrike" kern="1200" cap="none" spc="-3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of </a:t>
            </a:r>
            <a:r>
              <a:rPr kumimoji="0" lang="en-US" sz="1200" b="1" i="0" u="none" strike="noStrike" kern="1200" cap="none" spc="-254"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School</a:t>
            </a:r>
            <a:r>
              <a:rPr kumimoji="0" lang="en-US" sz="1200" b="1" i="0" u="none" strike="noStrike" kern="1200" cap="none" spc="-1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Support</a:t>
            </a:r>
            <a:endParaRPr kumimoji="0" lang="en-US" sz="1200" b="0" i="0" u="none" strike="noStrike" kern="1200" cap="none" spc="0" normalizeH="0" baseline="0" noProof="0" dirty="0">
              <a:ln>
                <a:noFill/>
              </a:ln>
              <a:solidFill>
                <a:prstClr val="black"/>
              </a:solidFill>
              <a:effectLst/>
              <a:uLnTx/>
              <a:uFillTx/>
              <a:latin typeface="Calibri"/>
              <a:ea typeface="+mn-ea"/>
              <a:cs typeface="Calibri"/>
            </a:endParaRPr>
          </a:p>
          <a:p>
            <a:pPr marL="43815" marR="0" lvl="0" indent="0" algn="ctr" defTabSz="914400" rtl="0" eaLnBrk="1" fontAlgn="auto" latinLnBrk="0" hangingPunct="1">
              <a:lnSpc>
                <a:spcPct val="100000"/>
              </a:lnSpc>
              <a:spcBef>
                <a:spcPts val="1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Strategic</a:t>
            </a:r>
            <a:r>
              <a:rPr kumimoji="0" lang="en-US" sz="900" b="0" i="0" u="none" strike="noStrike" kern="1200" cap="none" spc="-20"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Staff</a:t>
            </a:r>
            <a:r>
              <a:rPr kumimoji="0" lang="en-US" sz="900" b="0" i="0" u="none" strike="noStrike" kern="1200" cap="none" spc="-15"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Support</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a:p>
            <a:pPr marL="42545"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Equitable</a:t>
            </a:r>
            <a:r>
              <a:rPr kumimoji="0" lang="en-US" sz="900" b="0" i="0" u="none" strike="noStrike" kern="1200" cap="none" spc="5"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Resource</a:t>
            </a:r>
            <a:r>
              <a:rPr kumimoji="0" lang="en-US" sz="900" b="0" i="0" u="none" strike="noStrike" kern="1200" cap="none" spc="-15"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Allocation</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 name="TextBox 1">
            <a:extLst>
              <a:ext uri="{FF2B5EF4-FFF2-40B4-BE49-F238E27FC236}">
                <a16:creationId xmlns:a16="http://schemas.microsoft.com/office/drawing/2014/main" id="{58D95F36-AEB2-88D8-37D6-972B8ED2B746}"/>
              </a:ext>
            </a:extLst>
          </p:cNvPr>
          <p:cNvSpPr txBox="1"/>
          <p:nvPr/>
        </p:nvSpPr>
        <p:spPr>
          <a:xfrm>
            <a:off x="419293" y="434777"/>
            <a:ext cx="411300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norite"/>
                <a:ea typeface="+mn-ea"/>
                <a:cs typeface="+mn-cs"/>
              </a:rPr>
              <a:t>With a caring culture of EQUITY, trust, and collaboration, every FLS Tiger Scholar will advance to the next grade level or school-band, College and Career-Ready, empowered by innovative STEAM integrated education that fosters critical thinking, creativity, and problem-solving skills for 21st century!</a:t>
            </a:r>
          </a:p>
        </p:txBody>
      </p:sp>
      <p:sp>
        <p:nvSpPr>
          <p:cNvPr id="3" name="TextBox 2">
            <a:extLst>
              <a:ext uri="{FF2B5EF4-FFF2-40B4-BE49-F238E27FC236}">
                <a16:creationId xmlns:a16="http://schemas.microsoft.com/office/drawing/2014/main" id="{45042C25-C43B-5D7F-A0AB-E53C4FBB98A4}"/>
              </a:ext>
            </a:extLst>
          </p:cNvPr>
          <p:cNvSpPr txBox="1"/>
          <p:nvPr/>
        </p:nvSpPr>
        <p:spPr>
          <a:xfrm>
            <a:off x="6839349" y="481506"/>
            <a:ext cx="411300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norite"/>
                <a:ea typeface="+mn-ea"/>
                <a:cs typeface="+mn-cs"/>
              </a:rPr>
              <a:t>Frank L. Stanton is a high-performing STEAM  school where students embrace exploration, educators ignite curiosity, families actively engage in the educational journey, and the community trusts our dedication to fostering innovation and creativity in STEAM integrated education.</a:t>
            </a:r>
          </a:p>
        </p:txBody>
      </p:sp>
    </p:spTree>
    <p:extLst>
      <p:ext uri="{BB962C8B-B14F-4D97-AF65-F5344CB8AC3E}">
        <p14:creationId xmlns:p14="http://schemas.microsoft.com/office/powerpoint/2010/main" val="254458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solidFill>
                <a:prstClr val="black"/>
              </a:solidFill>
              <a:effectLst/>
              <a:uLnTx/>
              <a:uFillTx/>
              <a:latin typeface="Tenorite"/>
              <a:ea typeface="+mn-ea"/>
              <a:cs typeface="+mn-cs"/>
            </a:endParaRP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Lower</a:t>
            </a:r>
          </a:p>
        </p:txBody>
      </p:sp>
      <p:sp>
        <p:nvSpPr>
          <p:cNvPr id="10" name="Google Shape;458;p9">
            <a:extLst>
              <a:ext uri="{FF2B5EF4-FFF2-40B4-BE49-F238E27FC236}">
                <a16:creationId xmlns:a16="http://schemas.microsoft.com/office/drawing/2014/main" id="{7CA5B465-DF6B-F12F-8A2A-706B22B20D86}"/>
              </a:ext>
            </a:extLst>
          </p:cNvPr>
          <p:cNvSpPr txBox="1"/>
          <p:nvPr/>
        </p:nvSpPr>
        <p:spPr>
          <a:xfrm>
            <a:off x="1351901" y="2329661"/>
            <a:ext cx="6992339" cy="3970318"/>
          </a:xfrm>
          <a:prstGeom prst="rect">
            <a:avLst/>
          </a:prstGeom>
          <a:noFill/>
          <a:ln>
            <a:noFill/>
          </a:ln>
        </p:spPr>
        <p:txBody>
          <a:bodyPr spcFirstLastPara="1" wrap="square" lIns="91425" tIns="45700" rIns="91425" bIns="45700" anchor="t" anchorCtr="0">
            <a:spAutoFit/>
          </a:bodyPr>
          <a:lstStyle/>
          <a:p>
            <a:pPr marL="342900" indent="-342900" defTabSz="914400">
              <a:buClr>
                <a:srgbClr val="000000"/>
              </a:buClr>
              <a:buSzPts val="1800"/>
              <a:buFont typeface="Arial"/>
              <a:buAutoNum type="arabicPeriod"/>
            </a:pPr>
            <a:r>
              <a:rPr lang="en-US" kern="0" dirty="0">
                <a:solidFill>
                  <a:srgbClr val="000000"/>
                </a:solidFill>
                <a:latin typeface="Arial"/>
                <a:ea typeface="Arial"/>
                <a:cs typeface="Arial"/>
                <a:sym typeface="Arial"/>
              </a:rPr>
              <a:t>Increase mastery of core content knowledge</a:t>
            </a:r>
            <a:endParaRPr sz="1400" kern="0" dirty="0">
              <a:solidFill>
                <a:srgbClr val="000000"/>
              </a:solidFill>
              <a:latin typeface="Arial"/>
              <a:cs typeface="Arial"/>
              <a:sym typeface="Arial"/>
            </a:endParaRPr>
          </a:p>
          <a:p>
            <a:pPr marL="342900" indent="-342900" defTabSz="914400">
              <a:buClr>
                <a:srgbClr val="000000"/>
              </a:buClr>
              <a:buSzPts val="1800"/>
              <a:buFont typeface="Arial"/>
              <a:buAutoNum type="arabicPeriod"/>
            </a:pPr>
            <a:r>
              <a:rPr lang="en-US" kern="0" dirty="0">
                <a:solidFill>
                  <a:srgbClr val="000000"/>
                </a:solidFill>
                <a:latin typeface="Arial"/>
                <a:ea typeface="Arial"/>
                <a:cs typeface="Arial"/>
                <a:sym typeface="Arial"/>
              </a:rPr>
              <a:t>Implement Strategic Writing Initiative</a:t>
            </a:r>
            <a:endParaRPr sz="1400" kern="0" dirty="0">
              <a:solidFill>
                <a:srgbClr val="000000"/>
              </a:solidFill>
              <a:latin typeface="Arial"/>
              <a:cs typeface="Arial"/>
              <a:sym typeface="Arial"/>
            </a:endParaRPr>
          </a:p>
          <a:p>
            <a:pPr marL="342900" indent="-342900" defTabSz="914400">
              <a:buClr>
                <a:srgbClr val="000000"/>
              </a:buClr>
              <a:buSzPts val="1800"/>
              <a:buFont typeface="Arial"/>
              <a:buAutoNum type="arabicPeriod"/>
            </a:pPr>
            <a:r>
              <a:rPr lang="en-US" kern="0" dirty="0">
                <a:solidFill>
                  <a:srgbClr val="000000"/>
                </a:solidFill>
                <a:latin typeface="Arial"/>
                <a:ea typeface="Arial"/>
                <a:cs typeface="Arial"/>
                <a:sym typeface="Arial"/>
              </a:rPr>
              <a:t>Increase staff capacity to provide high-quality, rigorous instruction</a:t>
            </a:r>
            <a:endParaRPr sz="1400" kern="0" dirty="0">
              <a:solidFill>
                <a:srgbClr val="000000"/>
              </a:solidFill>
              <a:latin typeface="Arial"/>
              <a:cs typeface="Arial"/>
              <a:sym typeface="Arial"/>
            </a:endParaRPr>
          </a:p>
          <a:p>
            <a:pPr marL="342900" indent="-342900" defTabSz="914400">
              <a:buClr>
                <a:srgbClr val="000000"/>
              </a:buClr>
              <a:buSzPts val="1800"/>
              <a:buFont typeface="Arial"/>
              <a:buAutoNum type="arabicPeriod"/>
            </a:pPr>
            <a:r>
              <a:rPr lang="en-US" kern="0" dirty="0">
                <a:solidFill>
                  <a:srgbClr val="000000"/>
                </a:solidFill>
                <a:latin typeface="Arial"/>
                <a:ea typeface="Arial"/>
                <a:cs typeface="Arial"/>
                <a:sym typeface="Arial"/>
              </a:rPr>
              <a:t>Build system and resources to support STEM</a:t>
            </a:r>
            <a:endParaRPr sz="1400" kern="0" dirty="0">
              <a:solidFill>
                <a:srgbClr val="000000"/>
              </a:solidFill>
              <a:latin typeface="Arial"/>
              <a:cs typeface="Arial"/>
              <a:sym typeface="Arial"/>
            </a:endParaRPr>
          </a:p>
          <a:p>
            <a:pPr marL="342900" indent="-342900" defTabSz="914400">
              <a:buClr>
                <a:srgbClr val="000000"/>
              </a:buClr>
              <a:buSzPts val="1800"/>
              <a:buFont typeface="Arial"/>
              <a:buAutoNum type="arabicPeriod"/>
            </a:pPr>
            <a:r>
              <a:rPr lang="en-US" kern="0" dirty="0">
                <a:solidFill>
                  <a:srgbClr val="000000"/>
                </a:solidFill>
                <a:latin typeface="Arial"/>
                <a:ea typeface="Arial"/>
                <a:cs typeface="Arial"/>
                <a:sym typeface="Arial"/>
              </a:rPr>
              <a:t>Build systems to identify ways to systematically determine needs of resources as aligned to students progressing towards proficiency across content areas</a:t>
            </a:r>
            <a:endParaRPr sz="1400" kern="0" dirty="0">
              <a:solidFill>
                <a:srgbClr val="000000"/>
              </a:solidFill>
              <a:latin typeface="Arial"/>
              <a:cs typeface="Arial"/>
              <a:sym typeface="Arial"/>
            </a:endParaRPr>
          </a:p>
          <a:p>
            <a:pPr marL="342900" indent="-342900" defTabSz="914400">
              <a:buClr>
                <a:srgbClr val="000000"/>
              </a:buClr>
              <a:buSzPts val="1800"/>
              <a:buFont typeface="Arial"/>
              <a:buAutoNum type="arabicPeriod"/>
            </a:pPr>
            <a:r>
              <a:rPr lang="en-US" kern="0" dirty="0">
                <a:solidFill>
                  <a:srgbClr val="000000"/>
                </a:solidFill>
                <a:latin typeface="Arial"/>
                <a:ea typeface="Arial"/>
                <a:cs typeface="Arial"/>
                <a:sym typeface="Arial"/>
              </a:rPr>
              <a:t>Sustain a school culture conducive to students’ social, emotional, and learning needs</a:t>
            </a:r>
            <a:endParaRPr sz="1400" kern="0" dirty="0">
              <a:solidFill>
                <a:srgbClr val="000000"/>
              </a:solidFill>
              <a:latin typeface="Arial"/>
              <a:cs typeface="Arial"/>
              <a:sym typeface="Arial"/>
            </a:endParaRPr>
          </a:p>
          <a:p>
            <a:pPr marL="342900" indent="-342900" defTabSz="914400">
              <a:buClr>
                <a:srgbClr val="000000"/>
              </a:buClr>
              <a:buSzPts val="1800"/>
              <a:buFont typeface="Arial"/>
              <a:buAutoNum type="arabicPeriod"/>
            </a:pPr>
            <a:r>
              <a:rPr lang="en-US" kern="0" dirty="0">
                <a:solidFill>
                  <a:srgbClr val="000000"/>
                </a:solidFill>
                <a:latin typeface="Arial"/>
                <a:ea typeface="Arial"/>
                <a:cs typeface="Arial"/>
                <a:sym typeface="Arial"/>
              </a:rPr>
              <a:t>Implement STEM Program Model</a:t>
            </a:r>
            <a:endParaRPr sz="1400" kern="0" dirty="0">
              <a:solidFill>
                <a:srgbClr val="000000"/>
              </a:solidFill>
              <a:latin typeface="Arial"/>
              <a:cs typeface="Arial"/>
              <a:sym typeface="Arial"/>
            </a:endParaRPr>
          </a:p>
          <a:p>
            <a:pPr marL="342900" indent="-342900" defTabSz="914400">
              <a:buClr>
                <a:srgbClr val="000000"/>
              </a:buClr>
              <a:buSzPts val="1800"/>
              <a:buFont typeface="Arial"/>
              <a:buAutoNum type="arabicPeriod"/>
            </a:pPr>
            <a:r>
              <a:rPr lang="en-US" kern="0" dirty="0">
                <a:solidFill>
                  <a:srgbClr val="000000"/>
                </a:solidFill>
                <a:latin typeface="Arial"/>
                <a:ea typeface="Arial"/>
                <a:cs typeface="Arial"/>
                <a:sym typeface="Arial"/>
              </a:rPr>
              <a:t>Create opportunities for staffers to volunteer to leadership roles based on strengths and interest.</a:t>
            </a:r>
            <a:endParaRPr sz="1400" kern="0" dirty="0">
              <a:solidFill>
                <a:srgbClr val="000000"/>
              </a:solidFill>
              <a:latin typeface="Arial"/>
              <a:cs typeface="Arial"/>
              <a:sym typeface="Arial"/>
            </a:endParaRPr>
          </a:p>
          <a:p>
            <a:pPr marL="342900" indent="-342900" defTabSz="914400">
              <a:buClr>
                <a:srgbClr val="000000"/>
              </a:buClr>
              <a:buSzPts val="1800"/>
              <a:buFont typeface="Arial"/>
              <a:buAutoNum type="arabicPeriod"/>
            </a:pPr>
            <a:r>
              <a:rPr lang="en-US" kern="0" dirty="0">
                <a:solidFill>
                  <a:srgbClr val="000000"/>
                </a:solidFill>
                <a:latin typeface="Arial"/>
                <a:ea typeface="Arial"/>
                <a:cs typeface="Arial"/>
                <a:sym typeface="Arial"/>
              </a:rPr>
              <a:t>Engage and inform community</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91673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F83867-F15A-AA5F-622A-597EDBC8F398}"/>
              </a:ext>
            </a:extLst>
          </p:cNvPr>
          <p:cNvSpPr>
            <a:spLocks noGrp="1"/>
          </p:cNvSpPr>
          <p:nvPr>
            <p:ph type="sldNum" sz="quarter" idx="12"/>
          </p:nvPr>
        </p:nvSpPr>
        <p:spPr/>
        <p:txBody>
          <a:bodyPr/>
          <a:lstStyle/>
          <a:p>
            <a:fld id="{48F63A3B-78C7-47BE-AE5E-E10140E04643}" type="slidenum">
              <a:rPr lang="en-US" smtClean="0"/>
              <a:t>6</a:t>
            </a:fld>
            <a:endParaRPr lang="en-US"/>
          </a:p>
        </p:txBody>
      </p:sp>
      <p:graphicFrame>
        <p:nvGraphicFramePr>
          <p:cNvPr id="6" name="Diagram 5">
            <a:extLst>
              <a:ext uri="{FF2B5EF4-FFF2-40B4-BE49-F238E27FC236}">
                <a16:creationId xmlns:a16="http://schemas.microsoft.com/office/drawing/2014/main" id="{306AFE69-1EFF-278A-9400-9B6DC48BB413}"/>
              </a:ext>
            </a:extLst>
          </p:cNvPr>
          <p:cNvGraphicFramePr/>
          <p:nvPr>
            <p:extLst>
              <p:ext uri="{D42A27DB-BD31-4B8C-83A1-F6EECF244321}">
                <p14:modId xmlns:p14="http://schemas.microsoft.com/office/powerpoint/2010/main" val="1455133928"/>
              </p:ext>
            </p:extLst>
          </p:nvPr>
        </p:nvGraphicFramePr>
        <p:xfrm>
          <a:off x="3175000" y="3584276"/>
          <a:ext cx="8128000" cy="3349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59ACC072-28EB-25D0-E463-0B72AF804B42}"/>
              </a:ext>
            </a:extLst>
          </p:cNvPr>
          <p:cNvGraphicFramePr/>
          <p:nvPr>
            <p:extLst>
              <p:ext uri="{D42A27DB-BD31-4B8C-83A1-F6EECF244321}">
                <p14:modId xmlns:p14="http://schemas.microsoft.com/office/powerpoint/2010/main" val="2261212798"/>
              </p:ext>
            </p:extLst>
          </p:nvPr>
        </p:nvGraphicFramePr>
        <p:xfrm>
          <a:off x="3175000" y="900260"/>
          <a:ext cx="8128000" cy="33494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descr="Diagram&#10;&#10;Description automatically generated">
            <a:extLst>
              <a:ext uri="{FF2B5EF4-FFF2-40B4-BE49-F238E27FC236}">
                <a16:creationId xmlns:a16="http://schemas.microsoft.com/office/drawing/2014/main" id="{2845BB8F-484F-467E-BFA3-70D94F918728}"/>
              </a:ext>
            </a:extLst>
          </p:cNvPr>
          <p:cNvPicPr>
            <a:picLocks noChangeAspect="1"/>
          </p:cNvPicPr>
          <p:nvPr/>
        </p:nvPicPr>
        <p:blipFill>
          <a:blip r:embed="rId12"/>
          <a:stretch>
            <a:fillRect/>
          </a:stretch>
        </p:blipFill>
        <p:spPr>
          <a:xfrm>
            <a:off x="308975" y="2855108"/>
            <a:ext cx="2364121" cy="2789132"/>
          </a:xfrm>
          <a:prstGeom prst="rect">
            <a:avLst/>
          </a:prstGeom>
        </p:spPr>
      </p:pic>
      <p:sp>
        <p:nvSpPr>
          <p:cNvPr id="11" name="Title 3">
            <a:extLst>
              <a:ext uri="{FF2B5EF4-FFF2-40B4-BE49-F238E27FC236}">
                <a16:creationId xmlns:a16="http://schemas.microsoft.com/office/drawing/2014/main" id="{8FF314C4-6ECF-58E7-4003-4DC3995765C0}"/>
              </a:ext>
            </a:extLst>
          </p:cNvPr>
          <p:cNvSpPr>
            <a:spLocks noGrp="1"/>
          </p:cNvSpPr>
          <p:nvPr>
            <p:ph type="title"/>
          </p:nvPr>
        </p:nvSpPr>
        <p:spPr>
          <a:xfrm>
            <a:off x="0" y="0"/>
            <a:ext cx="10845562" cy="1363175"/>
          </a:xfrm>
        </p:spPr>
        <p:txBody>
          <a:bodyPr vert="horz" lIns="91440" tIns="45720" rIns="91440" bIns="45720" rtlCol="0" anchor="ctr">
            <a:normAutofit/>
          </a:bodyPr>
          <a:lstStyle/>
          <a:p>
            <a:r>
              <a:rPr lang="en-US" sz="3600" b="1" kern="1200" cap="all" baseline="0" dirty="0">
                <a:solidFill>
                  <a:schemeClr val="tx2"/>
                </a:solidFill>
              </a:rPr>
              <a:t>Connecting the Strategic plan &amp; </a:t>
            </a:r>
            <a:br>
              <a:rPr lang="en-US" sz="3600" b="1" kern="1200" cap="all" baseline="0" dirty="0">
                <a:solidFill>
                  <a:schemeClr val="tx2"/>
                </a:solidFill>
              </a:rPr>
            </a:br>
            <a:r>
              <a:rPr lang="en-US" sz="3600" b="1" kern="1200" cap="all" baseline="0" dirty="0">
                <a:solidFill>
                  <a:schemeClr val="tx2"/>
                </a:solidFill>
              </a:rPr>
              <a:t>Continuous Improvement Plan</a:t>
            </a:r>
          </a:p>
        </p:txBody>
      </p:sp>
      <p:sp>
        <p:nvSpPr>
          <p:cNvPr id="2" name="TextBox 1">
            <a:extLst>
              <a:ext uri="{FF2B5EF4-FFF2-40B4-BE49-F238E27FC236}">
                <a16:creationId xmlns:a16="http://schemas.microsoft.com/office/drawing/2014/main" id="{B805D6DA-304D-B17E-9B07-2AC41256CCE8}"/>
              </a:ext>
            </a:extLst>
          </p:cNvPr>
          <p:cNvSpPr txBox="1"/>
          <p:nvPr/>
        </p:nvSpPr>
        <p:spPr>
          <a:xfrm>
            <a:off x="3175000" y="1129451"/>
            <a:ext cx="2351024" cy="369332"/>
          </a:xfrm>
          <a:prstGeom prst="rect">
            <a:avLst/>
          </a:prstGeom>
          <a:noFill/>
        </p:spPr>
        <p:txBody>
          <a:bodyPr wrap="square" rtlCol="0">
            <a:spAutoFit/>
          </a:bodyPr>
          <a:lstStyle/>
          <a:p>
            <a:pPr algn="ctr"/>
            <a:r>
              <a:rPr lang="en-US" dirty="0"/>
              <a:t>Strategic Plan Priority</a:t>
            </a:r>
          </a:p>
        </p:txBody>
      </p:sp>
      <p:sp>
        <p:nvSpPr>
          <p:cNvPr id="3" name="TextBox 2">
            <a:extLst>
              <a:ext uri="{FF2B5EF4-FFF2-40B4-BE49-F238E27FC236}">
                <a16:creationId xmlns:a16="http://schemas.microsoft.com/office/drawing/2014/main" id="{E60B7C1B-47C4-661C-FE2E-DBC642573530}"/>
              </a:ext>
            </a:extLst>
          </p:cNvPr>
          <p:cNvSpPr txBox="1"/>
          <p:nvPr/>
        </p:nvSpPr>
        <p:spPr>
          <a:xfrm>
            <a:off x="6087872" y="1129451"/>
            <a:ext cx="2351024" cy="369332"/>
          </a:xfrm>
          <a:prstGeom prst="rect">
            <a:avLst/>
          </a:prstGeom>
          <a:noFill/>
        </p:spPr>
        <p:txBody>
          <a:bodyPr wrap="square" rtlCol="0">
            <a:spAutoFit/>
          </a:bodyPr>
          <a:lstStyle/>
          <a:p>
            <a:pPr algn="ctr"/>
            <a:r>
              <a:rPr lang="en-US" dirty="0"/>
              <a:t>CIP SMART Goal</a:t>
            </a:r>
          </a:p>
        </p:txBody>
      </p:sp>
      <p:sp>
        <p:nvSpPr>
          <p:cNvPr id="5" name="TextBox 4">
            <a:extLst>
              <a:ext uri="{FF2B5EF4-FFF2-40B4-BE49-F238E27FC236}">
                <a16:creationId xmlns:a16="http://schemas.microsoft.com/office/drawing/2014/main" id="{F908808B-AED5-B95E-D7B6-4021D47B9C0D}"/>
              </a:ext>
            </a:extLst>
          </p:cNvPr>
          <p:cNvSpPr txBox="1"/>
          <p:nvPr/>
        </p:nvSpPr>
        <p:spPr>
          <a:xfrm>
            <a:off x="8735449" y="1123885"/>
            <a:ext cx="2351024" cy="369332"/>
          </a:xfrm>
          <a:prstGeom prst="rect">
            <a:avLst/>
          </a:prstGeom>
          <a:noFill/>
        </p:spPr>
        <p:txBody>
          <a:bodyPr wrap="square" rtlCol="0">
            <a:spAutoFit/>
          </a:bodyPr>
          <a:lstStyle/>
          <a:p>
            <a:pPr algn="ctr"/>
            <a:r>
              <a:rPr lang="en-US" dirty="0"/>
              <a:t>Key Indicator </a:t>
            </a:r>
          </a:p>
        </p:txBody>
      </p:sp>
    </p:spTree>
    <p:extLst>
      <p:ext uri="{BB962C8B-B14F-4D97-AF65-F5344CB8AC3E}">
        <p14:creationId xmlns:p14="http://schemas.microsoft.com/office/powerpoint/2010/main" val="16331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8D786-6563-8888-6349-5C0976BEFDB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E3236E-2FA6-C57A-ABCC-EC66BDD28653}"/>
              </a:ext>
            </a:extLst>
          </p:cNvPr>
          <p:cNvSpPr>
            <a:spLocks noGrp="1"/>
          </p:cNvSpPr>
          <p:nvPr>
            <p:ph type="sldNum" sz="quarter" idx="12"/>
          </p:nvPr>
        </p:nvSpPr>
        <p:spPr/>
        <p:txBody>
          <a:bodyPr/>
          <a:lstStyle/>
          <a:p>
            <a:fld id="{48F63A3B-78C7-47BE-AE5E-E10140E04643}" type="slidenum">
              <a:rPr lang="en-US" smtClean="0"/>
              <a:t>7</a:t>
            </a:fld>
            <a:endParaRPr lang="en-US"/>
          </a:p>
        </p:txBody>
      </p:sp>
      <p:graphicFrame>
        <p:nvGraphicFramePr>
          <p:cNvPr id="6" name="Diagram 5">
            <a:extLst>
              <a:ext uri="{FF2B5EF4-FFF2-40B4-BE49-F238E27FC236}">
                <a16:creationId xmlns:a16="http://schemas.microsoft.com/office/drawing/2014/main" id="{9095367D-CFA7-5301-52C9-7EE3EE7EA3C1}"/>
              </a:ext>
            </a:extLst>
          </p:cNvPr>
          <p:cNvGraphicFramePr/>
          <p:nvPr>
            <p:extLst>
              <p:ext uri="{D42A27DB-BD31-4B8C-83A1-F6EECF244321}">
                <p14:modId xmlns:p14="http://schemas.microsoft.com/office/powerpoint/2010/main" val="3966285114"/>
              </p:ext>
            </p:extLst>
          </p:nvPr>
        </p:nvGraphicFramePr>
        <p:xfrm>
          <a:off x="3219466" y="3429000"/>
          <a:ext cx="8128000" cy="3349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14B2E3E1-950B-4D17-E676-5A9FD8D8FD5C}"/>
              </a:ext>
            </a:extLst>
          </p:cNvPr>
          <p:cNvGraphicFramePr/>
          <p:nvPr>
            <p:extLst>
              <p:ext uri="{D42A27DB-BD31-4B8C-83A1-F6EECF244321}">
                <p14:modId xmlns:p14="http://schemas.microsoft.com/office/powerpoint/2010/main" val="2345940348"/>
              </p:ext>
            </p:extLst>
          </p:nvPr>
        </p:nvGraphicFramePr>
        <p:xfrm>
          <a:off x="3219466" y="1339996"/>
          <a:ext cx="8128000" cy="26282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descr="Diagram&#10;&#10;Description automatically generated">
            <a:extLst>
              <a:ext uri="{FF2B5EF4-FFF2-40B4-BE49-F238E27FC236}">
                <a16:creationId xmlns:a16="http://schemas.microsoft.com/office/drawing/2014/main" id="{EEC02790-EB02-6877-2BC0-B4B2C35A62CA}"/>
              </a:ext>
            </a:extLst>
          </p:cNvPr>
          <p:cNvPicPr>
            <a:picLocks noChangeAspect="1"/>
          </p:cNvPicPr>
          <p:nvPr/>
        </p:nvPicPr>
        <p:blipFill>
          <a:blip r:embed="rId12"/>
          <a:stretch>
            <a:fillRect/>
          </a:stretch>
        </p:blipFill>
        <p:spPr>
          <a:xfrm>
            <a:off x="308975" y="2855108"/>
            <a:ext cx="2364121" cy="2789132"/>
          </a:xfrm>
          <a:prstGeom prst="rect">
            <a:avLst/>
          </a:prstGeom>
        </p:spPr>
      </p:pic>
      <p:sp>
        <p:nvSpPr>
          <p:cNvPr id="11" name="Title 3">
            <a:extLst>
              <a:ext uri="{FF2B5EF4-FFF2-40B4-BE49-F238E27FC236}">
                <a16:creationId xmlns:a16="http://schemas.microsoft.com/office/drawing/2014/main" id="{B9563C2F-7B91-5499-375F-2C72D73D3038}"/>
              </a:ext>
            </a:extLst>
          </p:cNvPr>
          <p:cNvSpPr>
            <a:spLocks noGrp="1"/>
          </p:cNvSpPr>
          <p:nvPr>
            <p:ph type="title"/>
          </p:nvPr>
        </p:nvSpPr>
        <p:spPr>
          <a:xfrm>
            <a:off x="0" y="0"/>
            <a:ext cx="10845562" cy="1363175"/>
          </a:xfrm>
        </p:spPr>
        <p:txBody>
          <a:bodyPr vert="horz" lIns="91440" tIns="45720" rIns="91440" bIns="45720" rtlCol="0" anchor="ctr">
            <a:normAutofit/>
          </a:bodyPr>
          <a:lstStyle/>
          <a:p>
            <a:r>
              <a:rPr lang="en-US" sz="3600" b="1" kern="1200" cap="all" baseline="0" dirty="0">
                <a:solidFill>
                  <a:schemeClr val="tx2"/>
                </a:solidFill>
              </a:rPr>
              <a:t>Connecting the Strategic plan &amp; </a:t>
            </a:r>
            <a:br>
              <a:rPr lang="en-US" sz="3600" b="1" kern="1200" cap="all" baseline="0" dirty="0">
                <a:solidFill>
                  <a:schemeClr val="tx2"/>
                </a:solidFill>
              </a:rPr>
            </a:br>
            <a:r>
              <a:rPr lang="en-US" sz="3600" b="1" kern="1200" cap="all" baseline="0" dirty="0">
                <a:solidFill>
                  <a:schemeClr val="tx2"/>
                </a:solidFill>
              </a:rPr>
              <a:t>Continuous Improvement Plan</a:t>
            </a:r>
          </a:p>
        </p:txBody>
      </p:sp>
      <p:sp>
        <p:nvSpPr>
          <p:cNvPr id="2" name="TextBox 1">
            <a:extLst>
              <a:ext uri="{FF2B5EF4-FFF2-40B4-BE49-F238E27FC236}">
                <a16:creationId xmlns:a16="http://schemas.microsoft.com/office/drawing/2014/main" id="{51A5BE5D-8B3C-9822-8ED0-EE72EDFB1A55}"/>
              </a:ext>
            </a:extLst>
          </p:cNvPr>
          <p:cNvSpPr txBox="1"/>
          <p:nvPr/>
        </p:nvSpPr>
        <p:spPr>
          <a:xfrm>
            <a:off x="3175000" y="1155330"/>
            <a:ext cx="2351024" cy="369332"/>
          </a:xfrm>
          <a:prstGeom prst="rect">
            <a:avLst/>
          </a:prstGeom>
          <a:noFill/>
        </p:spPr>
        <p:txBody>
          <a:bodyPr wrap="square" rtlCol="0">
            <a:spAutoFit/>
          </a:bodyPr>
          <a:lstStyle/>
          <a:p>
            <a:pPr algn="ctr"/>
            <a:r>
              <a:rPr lang="en-US" dirty="0"/>
              <a:t>Strategic Plan Priority</a:t>
            </a:r>
          </a:p>
        </p:txBody>
      </p:sp>
      <p:sp>
        <p:nvSpPr>
          <p:cNvPr id="3" name="TextBox 2">
            <a:extLst>
              <a:ext uri="{FF2B5EF4-FFF2-40B4-BE49-F238E27FC236}">
                <a16:creationId xmlns:a16="http://schemas.microsoft.com/office/drawing/2014/main" id="{7E067CA9-9624-65D8-0CAE-B0B552E5B26A}"/>
              </a:ext>
            </a:extLst>
          </p:cNvPr>
          <p:cNvSpPr txBox="1"/>
          <p:nvPr/>
        </p:nvSpPr>
        <p:spPr>
          <a:xfrm>
            <a:off x="6096000" y="1171649"/>
            <a:ext cx="2351024" cy="369332"/>
          </a:xfrm>
          <a:prstGeom prst="rect">
            <a:avLst/>
          </a:prstGeom>
          <a:noFill/>
        </p:spPr>
        <p:txBody>
          <a:bodyPr wrap="square" rtlCol="0">
            <a:spAutoFit/>
          </a:bodyPr>
          <a:lstStyle/>
          <a:p>
            <a:pPr algn="ctr"/>
            <a:r>
              <a:rPr lang="en-US" dirty="0"/>
              <a:t>CIP SMART Goal</a:t>
            </a:r>
          </a:p>
        </p:txBody>
      </p:sp>
      <p:sp>
        <p:nvSpPr>
          <p:cNvPr id="5" name="TextBox 4">
            <a:extLst>
              <a:ext uri="{FF2B5EF4-FFF2-40B4-BE49-F238E27FC236}">
                <a16:creationId xmlns:a16="http://schemas.microsoft.com/office/drawing/2014/main" id="{47FBA69B-8712-FD0A-F0C9-9AF9D151D0AE}"/>
              </a:ext>
            </a:extLst>
          </p:cNvPr>
          <p:cNvSpPr txBox="1"/>
          <p:nvPr/>
        </p:nvSpPr>
        <p:spPr>
          <a:xfrm>
            <a:off x="8846580" y="1155330"/>
            <a:ext cx="2351024" cy="369332"/>
          </a:xfrm>
          <a:prstGeom prst="rect">
            <a:avLst/>
          </a:prstGeom>
          <a:noFill/>
        </p:spPr>
        <p:txBody>
          <a:bodyPr wrap="square" rtlCol="0">
            <a:spAutoFit/>
          </a:bodyPr>
          <a:lstStyle/>
          <a:p>
            <a:pPr algn="ctr"/>
            <a:r>
              <a:rPr lang="en-US" dirty="0"/>
              <a:t>Key Indicator </a:t>
            </a:r>
          </a:p>
        </p:txBody>
      </p:sp>
    </p:spTree>
    <p:extLst>
      <p:ext uri="{BB962C8B-B14F-4D97-AF65-F5344CB8AC3E}">
        <p14:creationId xmlns:p14="http://schemas.microsoft.com/office/powerpoint/2010/main" val="325574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041C-C8D3-18D3-D3EE-78716E8DA542}"/>
              </a:ext>
            </a:extLst>
          </p:cNvPr>
          <p:cNvSpPr>
            <a:spLocks noGrp="1"/>
          </p:cNvSpPr>
          <p:nvPr>
            <p:ph type="title"/>
          </p:nvPr>
        </p:nvSpPr>
        <p:spPr>
          <a:xfrm>
            <a:off x="2895600" y="3150600"/>
            <a:ext cx="6400800" cy="1618623"/>
          </a:xfrm>
        </p:spPr>
        <p:txBody>
          <a:bodyPr/>
          <a:lstStyle/>
          <a:p>
            <a:r>
              <a:rPr lang="en-US" dirty="0"/>
              <a:t>Data</a:t>
            </a:r>
            <a:br>
              <a:rPr lang="en-US" dirty="0"/>
            </a:br>
            <a:r>
              <a:rPr lang="en-US" dirty="0"/>
              <a:t>Discussion</a:t>
            </a:r>
          </a:p>
        </p:txBody>
      </p:sp>
    </p:spTree>
    <p:extLst>
      <p:ext uri="{BB962C8B-B14F-4D97-AF65-F5344CB8AC3E}">
        <p14:creationId xmlns:p14="http://schemas.microsoft.com/office/powerpoint/2010/main" val="381705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7" name="Title 1">
            <a:extLst>
              <a:ext uri="{FF2B5EF4-FFF2-40B4-BE49-F238E27FC236}">
                <a16:creationId xmlns:a16="http://schemas.microsoft.com/office/drawing/2014/main" id="{334AB01C-508F-1CD2-AE72-376C07D912DC}"/>
              </a:ext>
            </a:extLst>
          </p:cNvPr>
          <p:cNvSpPr txBox="1">
            <a:spLocks/>
          </p:cNvSpPr>
          <p:nvPr/>
        </p:nvSpPr>
        <p:spPr>
          <a:xfrm>
            <a:off x="539496" y="445770"/>
            <a:ext cx="10671048" cy="768096"/>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latin typeface="Arial Black" panose="020B0604020202020204" pitchFamily="34" charset="0"/>
                <a:cs typeface="Arial Black" panose="020B0604020202020204" pitchFamily="34" charset="0"/>
              </a:rPr>
              <a:t>Spring MAP Results</a:t>
            </a:r>
          </a:p>
        </p:txBody>
      </p:sp>
      <p:pic>
        <p:nvPicPr>
          <p:cNvPr id="15" name="Picture 14" descr="A red rectangle with white text&#10;&#10;AI-generated content may be incorrect.">
            <a:extLst>
              <a:ext uri="{FF2B5EF4-FFF2-40B4-BE49-F238E27FC236}">
                <a16:creationId xmlns:a16="http://schemas.microsoft.com/office/drawing/2014/main" id="{B158F614-BBBE-23D0-8CC4-642CA9F9AE2B}"/>
              </a:ext>
            </a:extLst>
          </p:cNvPr>
          <p:cNvPicPr>
            <a:picLocks noChangeAspect="1"/>
          </p:cNvPicPr>
          <p:nvPr/>
        </p:nvPicPr>
        <p:blipFill>
          <a:blip r:embed="rId2"/>
          <a:stretch>
            <a:fillRect/>
          </a:stretch>
        </p:blipFill>
        <p:spPr>
          <a:xfrm>
            <a:off x="1049562" y="3837829"/>
            <a:ext cx="9417919" cy="1467415"/>
          </a:xfrm>
          <a:prstGeom prst="rect">
            <a:avLst/>
          </a:prstGeom>
        </p:spPr>
      </p:pic>
      <p:pic>
        <p:nvPicPr>
          <p:cNvPr id="17" name="Picture 16" descr="A red rectangle with white text&#10;&#10;AI-generated content may be incorrect.">
            <a:extLst>
              <a:ext uri="{FF2B5EF4-FFF2-40B4-BE49-F238E27FC236}">
                <a16:creationId xmlns:a16="http://schemas.microsoft.com/office/drawing/2014/main" id="{2A4FC0AA-10DD-2C16-CB66-325A5C3756D1}"/>
              </a:ext>
            </a:extLst>
          </p:cNvPr>
          <p:cNvPicPr>
            <a:picLocks noChangeAspect="1"/>
          </p:cNvPicPr>
          <p:nvPr/>
        </p:nvPicPr>
        <p:blipFill>
          <a:blip r:embed="rId3"/>
          <a:stretch>
            <a:fillRect/>
          </a:stretch>
        </p:blipFill>
        <p:spPr>
          <a:xfrm>
            <a:off x="952739" y="1725284"/>
            <a:ext cx="9611564" cy="1467415"/>
          </a:xfrm>
          <a:prstGeom prst="rect">
            <a:avLst/>
          </a:prstGeom>
        </p:spPr>
      </p:pic>
    </p:spTree>
    <p:extLst>
      <p:ext uri="{BB962C8B-B14F-4D97-AF65-F5344CB8AC3E}">
        <p14:creationId xmlns:p14="http://schemas.microsoft.com/office/powerpoint/2010/main" val="828644744"/>
      </p:ext>
    </p:extLst>
  </p:cSld>
  <p:clrMapOvr>
    <a:masterClrMapping/>
  </p:clrMapOvr>
</p:sld>
</file>

<file path=ppt/theme/theme1.xml><?xml version="1.0" encoding="utf-8"?>
<a:theme xmlns:a="http://schemas.openxmlformats.org/drawingml/2006/main" name="Office Theme">
  <a:themeElements>
    <a:clrScheme name="APS Red&amp;Black 2">
      <a:dk1>
        <a:sysClr val="windowText" lastClr="000000"/>
      </a:dk1>
      <a:lt1>
        <a:srgbClr val="F5F5F5"/>
      </a:lt1>
      <a:dk2>
        <a:srgbClr val="808184"/>
      </a:dk2>
      <a:lt2>
        <a:srgbClr val="F2F2F2"/>
      </a:lt2>
      <a:accent1>
        <a:srgbClr val="D8031C"/>
      </a:accent1>
      <a:accent2>
        <a:srgbClr val="F5CE3E"/>
      </a:accent2>
      <a:accent3>
        <a:srgbClr val="C0C0C0"/>
      </a:accent3>
      <a:accent4>
        <a:srgbClr val="6497BF"/>
      </a:accent4>
      <a:accent5>
        <a:srgbClr val="808184"/>
      </a:accent5>
      <a:accent6>
        <a:srgbClr val="D8031C"/>
      </a:accent6>
      <a:hlink>
        <a:srgbClr val="808184"/>
      </a:hlink>
      <a:folHlink>
        <a:srgbClr val="6497BF"/>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04FDD28-0247-4D55-84EF-B320CBA28C84}" vid="{3B5573C5-BFA4-4A50-B2D7-3F22046046A4}"/>
    </a:ext>
  </a:extLst>
</a:theme>
</file>

<file path=ppt/theme/theme2.xml><?xml version="1.0" encoding="utf-8"?>
<a:theme xmlns:a="http://schemas.openxmlformats.org/drawingml/2006/main" name="2022 Principal's Report Template - Mtg 1">
  <a:themeElements>
    <a:clrScheme name="APS Red&amp;Black 2">
      <a:dk1>
        <a:sysClr val="windowText" lastClr="000000"/>
      </a:dk1>
      <a:lt1>
        <a:srgbClr val="F5F5F5"/>
      </a:lt1>
      <a:dk2>
        <a:srgbClr val="808184"/>
      </a:dk2>
      <a:lt2>
        <a:srgbClr val="F2F2F2"/>
      </a:lt2>
      <a:accent1>
        <a:srgbClr val="D8031C"/>
      </a:accent1>
      <a:accent2>
        <a:srgbClr val="F5CE3E"/>
      </a:accent2>
      <a:accent3>
        <a:srgbClr val="C0C0C0"/>
      </a:accent3>
      <a:accent4>
        <a:srgbClr val="6497BF"/>
      </a:accent4>
      <a:accent5>
        <a:srgbClr val="808184"/>
      </a:accent5>
      <a:accent6>
        <a:srgbClr val="D8031C"/>
      </a:accent6>
      <a:hlink>
        <a:srgbClr val="808184"/>
      </a:hlink>
      <a:folHlink>
        <a:srgbClr val="6497BF"/>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04FDD28-0247-4D55-84EF-B320CBA28C84}" vid="{D86C1205-9939-4AC7-9643-5E630A7AED52}"/>
    </a:ext>
  </a:extLst>
</a:theme>
</file>

<file path=ppt/theme/theme3.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04FDD28-0247-4D55-84EF-B320CBA28C84}" vid="{FCC11275-1E31-45B2-BB4A-EBED915EBDA0}"/>
    </a:ext>
  </a:extLst>
</a:theme>
</file>

<file path=ppt/theme/theme4.xml><?xml version="1.0" encoding="utf-8"?>
<a:theme xmlns:a="http://schemas.openxmlformats.org/drawingml/2006/main" name="1_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04FDD28-0247-4D55-84EF-B320CBA28C84}" vid="{5E92FB7B-361A-4F06-9121-B13310C01863}"/>
    </a:ext>
  </a:extLst>
</a:theme>
</file>

<file path=ppt/theme/theme5.xml><?xml version="1.0" encoding="utf-8"?>
<a:theme xmlns:a="http://schemas.openxmlformats.org/drawingml/2006/main" name="2_Office Theme">
  <a:themeElements>
    <a:clrScheme name="APS Red and Gray">
      <a:dk1>
        <a:sysClr val="windowText" lastClr="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6 Leveling Update as of 08.26.25" id="{C0AB42B0-1F6D-4AD4-985B-62EBB2961ED4}" vid="{02E44F07-5C33-4E6C-9FD9-59978584356A}"/>
    </a:ext>
  </a:extLst>
</a:theme>
</file>

<file path=ppt/theme/theme6.xml><?xml version="1.0" encoding="utf-8"?>
<a:theme xmlns:a="http://schemas.openxmlformats.org/drawingml/2006/main" name="3_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Meeting 3 of 3 Presentation Template.potx" id="{D2BE79FC-EB9D-40A4-893E-4F8DD9B6DA25}" vid="{F58CB7D0-6F89-43CE-B97A-383AA62644F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MediaLengthInSeconds xmlns="8dcae609-94e2-4108-915c-852935aa21a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849F20-550D-491F-B22C-F2D6E6876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2AAAB5-2FA2-492E-9640-D5EF86DC65FA}">
  <ds:schemaRefs>
    <ds:schemaRef ds:uri="d37e30bb-5f32-4411-a640-0b4044b692bf"/>
    <ds:schemaRef ds:uri="ffb952a0-74d9-4848-89d6-000c4b1b707a"/>
    <ds:schemaRef ds:uri="http://schemas.microsoft.com/office/2006/metadata/properties"/>
    <ds:schemaRef ds:uri="http://schemas.microsoft.com/office/infopath/2007/PartnerControls"/>
    <ds:schemaRef ds:uri="8dcae609-94e2-4108-915c-852935aa21ad"/>
    <ds:schemaRef ds:uri="e136758a-e7f7-4029-9cdc-709c7a6ff021"/>
  </ds:schemaRefs>
</ds:datastoreItem>
</file>

<file path=customXml/itemProps3.xml><?xml version="1.0" encoding="utf-8"?>
<ds:datastoreItem xmlns:ds="http://schemas.openxmlformats.org/officeDocument/2006/customXml" ds:itemID="{6C16481F-74F9-42F7-8A79-954432A7EA5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2024 GO Team Business Meeting 1 Presentation Template</Template>
  <TotalTime>1813</TotalTime>
  <Words>1749</Words>
  <Application>Microsoft Office PowerPoint</Application>
  <PresentationFormat>Widescreen</PresentationFormat>
  <Paragraphs>241</Paragraphs>
  <Slides>22</Slides>
  <Notes>7</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22</vt:i4>
      </vt:variant>
    </vt:vector>
  </HeadingPairs>
  <TitlesOfParts>
    <vt:vector size="40" baseType="lpstr">
      <vt:lpstr>Aptos</vt:lpstr>
      <vt:lpstr>Arial</vt:lpstr>
      <vt:lpstr>Arial Black</vt:lpstr>
      <vt:lpstr>Avenir Next LT Pro</vt:lpstr>
      <vt:lpstr>Calibri</vt:lpstr>
      <vt:lpstr>docs-Calibri</vt:lpstr>
      <vt:lpstr>Poppins Bold</vt:lpstr>
      <vt:lpstr>Sabon Next LT</vt:lpstr>
      <vt:lpstr>Segoe UI</vt:lpstr>
      <vt:lpstr>Segoe UI Black</vt:lpstr>
      <vt:lpstr>Tenorite</vt:lpstr>
      <vt:lpstr>Tw Cen MT</vt:lpstr>
      <vt:lpstr>Office Theme</vt:lpstr>
      <vt:lpstr>2022 Principal's Report Template - Mtg 1</vt:lpstr>
      <vt:lpstr>ShapesVTI</vt:lpstr>
      <vt:lpstr>1_Office Theme</vt:lpstr>
      <vt:lpstr>2_Office Theme</vt:lpstr>
      <vt:lpstr>3_Office Theme</vt:lpstr>
      <vt:lpstr>GO Team Meeting #1 </vt:lpstr>
      <vt:lpstr>Agenda</vt:lpstr>
      <vt:lpstr>2021-2025 Strategic Plan</vt:lpstr>
      <vt:lpstr>PowerPoint Presentation</vt:lpstr>
      <vt:lpstr>PowerPoint Presentation</vt:lpstr>
      <vt:lpstr>Connecting the Strategic plan &amp;  Continuous Improvement Plan</vt:lpstr>
      <vt:lpstr>Connecting the Strategic plan &amp;  Continuous Improvement Plan</vt:lpstr>
      <vt:lpstr>Data Discussion</vt:lpstr>
      <vt:lpstr>PowerPoint Presentation</vt:lpstr>
      <vt:lpstr>PowerPoint Presentation</vt:lpstr>
      <vt:lpstr>Glows &amp; Grows </vt:lpstr>
      <vt:lpstr>GO Team Discussion: Data Protocol</vt:lpstr>
      <vt:lpstr>Timeline for GO Teams</vt:lpstr>
      <vt:lpstr>Questions?</vt:lpstr>
      <vt:lpstr>PowerPoint Presentation</vt:lpstr>
      <vt:lpstr>Principal’s Report</vt:lpstr>
      <vt:lpstr>PowerPoint Presentation</vt:lpstr>
      <vt:lpstr>PowerPoint Presentation</vt:lpstr>
      <vt:lpstr>PowerPoint Presentation</vt:lpstr>
      <vt:lpstr>Information about our school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Diane Jacobi</dc:creator>
  <cp:lastModifiedBy>McIntyre, Qualyn</cp:lastModifiedBy>
  <cp:revision>88</cp:revision>
  <dcterms:created xsi:type="dcterms:W3CDTF">2025-08-15T16:08:51Z</dcterms:created>
  <dcterms:modified xsi:type="dcterms:W3CDTF">2025-09-10T20:40:47Z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Order">
    <vt:r8>1221700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